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8"/>
  </p:notesMasterIdLst>
  <p:sldIdLst>
    <p:sldId id="256" r:id="rId2"/>
    <p:sldId id="258" r:id="rId3"/>
    <p:sldId id="264" r:id="rId4"/>
    <p:sldId id="271" r:id="rId5"/>
    <p:sldId id="272" r:id="rId6"/>
    <p:sldId id="273" r:id="rId7"/>
    <p:sldId id="275" r:id="rId8"/>
    <p:sldId id="276" r:id="rId9"/>
    <p:sldId id="260" r:id="rId10"/>
    <p:sldId id="296" r:id="rId11"/>
    <p:sldId id="297" r:id="rId12"/>
    <p:sldId id="421" r:id="rId13"/>
    <p:sldId id="422" r:id="rId14"/>
    <p:sldId id="425" r:id="rId15"/>
    <p:sldId id="423" r:id="rId16"/>
    <p:sldId id="483" r:id="rId17"/>
    <p:sldId id="485" r:id="rId18"/>
    <p:sldId id="302" r:id="rId19"/>
    <p:sldId id="303" r:id="rId20"/>
    <p:sldId id="304" r:id="rId21"/>
    <p:sldId id="305" r:id="rId22"/>
    <p:sldId id="310" r:id="rId23"/>
    <p:sldId id="311" r:id="rId24"/>
    <p:sldId id="313" r:id="rId25"/>
    <p:sldId id="427" r:id="rId26"/>
    <p:sldId id="429" r:id="rId27"/>
    <p:sldId id="315" r:id="rId28"/>
    <p:sldId id="316" r:id="rId29"/>
    <p:sldId id="317" r:id="rId30"/>
    <p:sldId id="430" r:id="rId31"/>
    <p:sldId id="318" r:id="rId32"/>
    <p:sldId id="319" r:id="rId33"/>
    <p:sldId id="320" r:id="rId34"/>
    <p:sldId id="334" r:id="rId35"/>
    <p:sldId id="335" r:id="rId36"/>
    <p:sldId id="336" r:id="rId37"/>
    <p:sldId id="337" r:id="rId38"/>
    <p:sldId id="338" r:id="rId39"/>
    <p:sldId id="342" r:id="rId40"/>
    <p:sldId id="408" r:id="rId41"/>
    <p:sldId id="353" r:id="rId42"/>
    <p:sldId id="356" r:id="rId43"/>
    <p:sldId id="358" r:id="rId44"/>
    <p:sldId id="359" r:id="rId45"/>
    <p:sldId id="360" r:id="rId46"/>
    <p:sldId id="412" r:id="rId47"/>
    <p:sldId id="362" r:id="rId48"/>
    <p:sldId id="364" r:id="rId49"/>
    <p:sldId id="375" r:id="rId50"/>
    <p:sldId id="382" r:id="rId51"/>
    <p:sldId id="380" r:id="rId52"/>
    <p:sldId id="401" r:id="rId53"/>
    <p:sldId id="439" r:id="rId54"/>
    <p:sldId id="368" r:id="rId55"/>
    <p:sldId id="411" r:id="rId56"/>
    <p:sldId id="417" r:id="rId57"/>
    <p:sldId id="433" r:id="rId58"/>
    <p:sldId id="437" r:id="rId59"/>
    <p:sldId id="436" r:id="rId60"/>
    <p:sldId id="450" r:id="rId61"/>
    <p:sldId id="418" r:id="rId62"/>
    <p:sldId id="369" r:id="rId63"/>
    <p:sldId id="463" r:id="rId64"/>
    <p:sldId id="474" r:id="rId65"/>
    <p:sldId id="402" r:id="rId66"/>
    <p:sldId id="487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D3040-EAB8-4908-8DA7-7294C62AB1B1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078B-C059-4E99-BD41-EB9C319825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4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2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38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137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9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301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745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88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543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684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81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82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31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547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943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361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627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5273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251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64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6446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9416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4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331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5733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2038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94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524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341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105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4915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26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018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1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0561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480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660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074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40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3856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439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6626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1486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9695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4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573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3320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306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53280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589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5003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357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216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12460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7227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293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372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26768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44239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98108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62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770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67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3078B-C059-4E99-BD41-EB9C3198259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44592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8710" y="3744351"/>
            <a:ext cx="8361229" cy="1288953"/>
          </a:xfrm>
        </p:spPr>
        <p:txBody>
          <a:bodyPr/>
          <a:lstStyle/>
          <a:p>
            <a:r>
              <a:rPr lang="cs-CZ" dirty="0" err="1" smtClean="0"/>
              <a:t>Gdpr</a:t>
            </a:r>
            <a:r>
              <a:rPr lang="cs-CZ" dirty="0" smtClean="0"/>
              <a:t> ve školách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9315" y="5338271"/>
            <a:ext cx="6831673" cy="1086237"/>
          </a:xfrm>
        </p:spPr>
        <p:txBody>
          <a:bodyPr/>
          <a:lstStyle/>
          <a:p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81" y="911265"/>
            <a:ext cx="2807277" cy="267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Důležité pojmy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dirty="0" smtClean="0"/>
              <a:t>ZPRACOVÁNÍ OSOBNÍCH ÚDAJŮ</a:t>
            </a:r>
          </a:p>
          <a:p>
            <a:endParaRPr lang="cs-CZ" dirty="0"/>
          </a:p>
          <a:p>
            <a:r>
              <a:rPr lang="cs-CZ" dirty="0" smtClean="0"/>
              <a:t>= jakákoli operace nebo soubor operací s osobními údaji nebo soubory osobních údajů, které jsou prováděny pomocí či bez pomoci automatizovaných postupů </a:t>
            </a:r>
            <a:r>
              <a:rPr lang="cs-CZ" sz="1700" dirty="0" smtClean="0"/>
              <a:t>(= shromáždění, zaznamenání, uspořádání, strukturování, uložení, pozměnění, použití, šíření, seřazení, zpřístupnění, výmaz, zničení)</a:t>
            </a:r>
          </a:p>
        </p:txBody>
      </p:sp>
    </p:spTree>
    <p:extLst>
      <p:ext uri="{BB962C8B-B14F-4D97-AF65-F5344CB8AC3E}">
        <p14:creationId xmlns:p14="http://schemas.microsoft.com/office/powerpoint/2010/main" val="179914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Důležité pojmy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OSOBNÍ ÚDAJ</a:t>
            </a:r>
          </a:p>
          <a:p>
            <a:endParaRPr lang="cs-CZ" dirty="0"/>
          </a:p>
          <a:p>
            <a:r>
              <a:rPr lang="cs-CZ" dirty="0" smtClean="0"/>
              <a:t>= každá informace o identifikované nebo identifikovatelné fyzické osobě (=subjektu údajů)</a:t>
            </a:r>
          </a:p>
          <a:p>
            <a:endParaRPr lang="cs-CZ" sz="1700" dirty="0"/>
          </a:p>
          <a:p>
            <a:r>
              <a:rPr lang="cs-CZ" sz="1700" dirty="0" smtClean="0"/>
              <a:t>Identifikovatelná osoba = fyzická osoba, kterou lze přímo či nepřímo identifikovat odkazem na určitý identifikátor nebo na jeden či více zvláštních prvků identity této osoby</a:t>
            </a:r>
          </a:p>
        </p:txBody>
      </p:sp>
    </p:spTree>
    <p:extLst>
      <p:ext uri="{BB962C8B-B14F-4D97-AF65-F5344CB8AC3E}">
        <p14:creationId xmlns:p14="http://schemas.microsoft.com/office/powerpoint/2010/main" val="250339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Nejčastější údaje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150918"/>
            <a:ext cx="7596451" cy="3699164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jméno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dresa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ohlaví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atum a místo narození</a:t>
            </a:r>
          </a:p>
          <a:p>
            <a:r>
              <a:rPr lang="cs-CZ" sz="2000" dirty="0">
                <a:solidFill>
                  <a:schemeClr val="tx1"/>
                </a:solidFill>
              </a:rPr>
              <a:t>r</a:t>
            </a:r>
            <a:r>
              <a:rPr lang="cs-CZ" sz="2000" dirty="0" smtClean="0">
                <a:solidFill>
                  <a:schemeClr val="tx1"/>
                </a:solidFill>
              </a:rPr>
              <a:t>odné číslo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sobní stav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dravotní znevýhodnění</a:t>
            </a:r>
          </a:p>
          <a:p>
            <a:r>
              <a:rPr lang="cs-CZ" sz="2000" dirty="0" smtClean="0"/>
              <a:t>foto/video/audiozáznam</a:t>
            </a:r>
          </a:p>
          <a:p>
            <a:r>
              <a:rPr lang="cs-CZ" sz="2000" dirty="0" smtClean="0"/>
              <a:t>IP adresa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-mail a telefon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zdělání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říjem ze zaměstnání či důchodu</a:t>
            </a:r>
          </a:p>
          <a:p>
            <a:r>
              <a:rPr lang="cs-CZ" sz="2000" dirty="0"/>
              <a:t>ú</a:t>
            </a:r>
            <a:r>
              <a:rPr lang="cs-CZ" sz="2000" dirty="0" smtClean="0"/>
              <a:t>daje vydané státem: IČ, DIČ, OP, ŘP, CP</a:t>
            </a:r>
          </a:p>
          <a:p>
            <a:endParaRPr lang="cs-CZ" sz="2000" dirty="0" smtClean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3959983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identifikovatelnost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227" y="2421082"/>
            <a:ext cx="7596451" cy="36991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Jméno a příjmení</a:t>
            </a:r>
          </a:p>
          <a:p>
            <a:r>
              <a:rPr lang="cs-CZ" sz="2000" dirty="0" smtClean="0"/>
              <a:t>Jméno a příjmení + adresa – děti vs. Rodiče</a:t>
            </a:r>
          </a:p>
          <a:p>
            <a:r>
              <a:rPr lang="cs-CZ" sz="2000" dirty="0" smtClean="0"/>
              <a:t>Jméno a příjmení a datum narození</a:t>
            </a:r>
          </a:p>
          <a:p>
            <a:r>
              <a:rPr lang="cs-CZ" sz="2000" dirty="0" smtClean="0"/>
              <a:t>…</a:t>
            </a:r>
          </a:p>
          <a:p>
            <a:endParaRPr lang="cs-CZ" sz="2000" dirty="0"/>
          </a:p>
          <a:p>
            <a:r>
              <a:rPr lang="cs-CZ" sz="2000" dirty="0" smtClean="0"/>
              <a:t>RODNÉ ČÍSLO = unikátní identifikátor!</a:t>
            </a:r>
          </a:p>
          <a:p>
            <a:endParaRPr lang="cs-CZ" sz="2000" dirty="0"/>
          </a:p>
          <a:p>
            <a:r>
              <a:rPr lang="cs-CZ" sz="2000" dirty="0" smtClean="0"/>
              <a:t>Seznam žáků ve třídě – OK</a:t>
            </a:r>
          </a:p>
          <a:p>
            <a:r>
              <a:rPr lang="cs-CZ" sz="2000" dirty="0" smtClean="0"/>
              <a:t>Ne s více údaji!</a:t>
            </a:r>
          </a:p>
          <a:p>
            <a:endParaRPr lang="cs-CZ" sz="2000" dirty="0" smtClean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1741376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identifikovatelnost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227" y="3501736"/>
            <a:ext cx="7596451" cy="261851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Rodné číslo jako variabilní symbol pro platby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jedině se souhlasem!</a:t>
            </a:r>
          </a:p>
          <a:p>
            <a:r>
              <a:rPr lang="cs-CZ" sz="2000" dirty="0" smtClean="0"/>
              <a:t>(nutnost změny v případě odvolání souhlasu)</a:t>
            </a:r>
          </a:p>
          <a:p>
            <a:endParaRPr lang="cs-CZ" sz="2000" dirty="0" smtClean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131349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Údaje vyučujících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227" y="2421082"/>
            <a:ext cx="7596451" cy="36991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Zveřejňování na školním webu</a:t>
            </a:r>
          </a:p>
          <a:p>
            <a:endParaRPr lang="cs-CZ" sz="2000" dirty="0"/>
          </a:p>
          <a:p>
            <a:r>
              <a:rPr lang="cs-CZ" sz="2000" dirty="0" smtClean="0"/>
              <a:t>Jméno a příjmení, školní telefon a e-mail = OK</a:t>
            </a:r>
          </a:p>
          <a:p>
            <a:endParaRPr lang="cs-CZ" sz="2000" dirty="0"/>
          </a:p>
          <a:p>
            <a:r>
              <a:rPr lang="cs-CZ" sz="2000" dirty="0" smtClean="0"/>
              <a:t>Soukromé e-mailové adresy (</a:t>
            </a:r>
            <a:r>
              <a:rPr lang="cs-CZ" sz="2000" dirty="0" err="1" smtClean="0"/>
              <a:t>gmail</a:t>
            </a:r>
            <a:r>
              <a:rPr lang="cs-CZ" sz="2000" dirty="0" smtClean="0"/>
              <a:t>, seznam, centrum…), soukromý telefon – jedině se souhlasem vyučující/ho</a:t>
            </a:r>
          </a:p>
          <a:p>
            <a:endParaRPr lang="cs-CZ" sz="2000" dirty="0" smtClean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333350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Rozhoduje oprávněný zájem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227" y="2597726"/>
            <a:ext cx="7596451" cy="352251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Jméno, adresa, datum narození – uzavření smlouvy</a:t>
            </a:r>
          </a:p>
          <a:p>
            <a:r>
              <a:rPr lang="cs-CZ" sz="2000" dirty="0" smtClean="0"/>
              <a:t>Osobní stav – sleva na daních</a:t>
            </a:r>
          </a:p>
          <a:p>
            <a:r>
              <a:rPr lang="cs-CZ" sz="2000" dirty="0" smtClean="0"/>
              <a:t>Údaje o vzdělání – ano k prokázání kvalifikace, ne medailonek na webu (nutný souhlas)</a:t>
            </a:r>
          </a:p>
          <a:p>
            <a:r>
              <a:rPr lang="cs-CZ" sz="2000" dirty="0" smtClean="0"/>
              <a:t>IP adresa domácího PC – bezpečnost (kdo se připojuje)</a:t>
            </a:r>
          </a:p>
          <a:p>
            <a:r>
              <a:rPr lang="cs-CZ" sz="2000" dirty="0" smtClean="0"/>
              <a:t>Příjem ze zaměstnání (pozor na dostupné výplatnice)</a:t>
            </a:r>
          </a:p>
          <a:p>
            <a:r>
              <a:rPr lang="cs-CZ" sz="2000" dirty="0" smtClean="0"/>
              <a:t>Tzv. kulturní profil – životopis – pouze v rámci přijímacího řízení</a:t>
            </a:r>
          </a:p>
          <a:p>
            <a:r>
              <a:rPr lang="cs-CZ" sz="2000" dirty="0" smtClean="0"/>
              <a:t>(nevyžádané životopisy= se souhlasem na přiměřenou dobu)</a:t>
            </a:r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141392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Přijímací řízení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227" y="2815936"/>
            <a:ext cx="7596451" cy="330430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Životopis pouze před vznikem PP</a:t>
            </a:r>
          </a:p>
          <a:p>
            <a:r>
              <a:rPr lang="cs-CZ" sz="2000" dirty="0" smtClean="0"/>
              <a:t>Ve spise jedině se souhlasem</a:t>
            </a:r>
          </a:p>
          <a:p>
            <a:r>
              <a:rPr lang="cs-CZ" sz="2000" dirty="0" smtClean="0"/>
              <a:t>Možná vás budu potřebovat – souhlas</a:t>
            </a:r>
          </a:p>
          <a:p>
            <a:r>
              <a:rPr lang="cs-CZ" sz="2000" dirty="0" err="1" smtClean="0"/>
              <a:t>Screening</a:t>
            </a:r>
            <a:r>
              <a:rPr lang="cs-CZ" sz="2000" dirty="0" smtClean="0"/>
              <a:t> sociálních sítí – následná likvidace</a:t>
            </a:r>
          </a:p>
          <a:p>
            <a:r>
              <a:rPr lang="cs-CZ" sz="2000" dirty="0" err="1" smtClean="0"/>
              <a:t>Blacklist</a:t>
            </a:r>
            <a:r>
              <a:rPr lang="cs-CZ" sz="2000" dirty="0" smtClean="0"/>
              <a:t> – NE</a:t>
            </a:r>
          </a:p>
          <a:p>
            <a:r>
              <a:rPr lang="cs-CZ" sz="2000" dirty="0" smtClean="0"/>
              <a:t>Nekopírovat žádné doklady (výjimka: RL dětí)</a:t>
            </a:r>
          </a:p>
          <a:p>
            <a:r>
              <a:rPr lang="cs-CZ" sz="2000" dirty="0" smtClean="0"/>
              <a:t>Osobní spisy pod zámek</a:t>
            </a:r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87567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souhlas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Souhlas je svobodný, konkrétní, informovaný, jednoznačný a dobrovolný projev vůle, kterým subjekt dává své svolení ke zpracování svých osobních údajů.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7779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6000" dirty="0" smtClean="0"/>
              <a:t>souhlas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Vždy se poskytuje k určitému účelu zpracování, který musí subjekt znát.</a:t>
            </a:r>
          </a:p>
          <a:p>
            <a:endParaRPr lang="cs-CZ" sz="1600" dirty="0" smtClean="0"/>
          </a:p>
          <a:p>
            <a:r>
              <a:rPr lang="cs-CZ" sz="1600" dirty="0" smtClean="0"/>
              <a:t>Jestliže subjekt svůj souhlas odvolá, měli byste údaje zlikvidovat. Také odvolání se ale týká konkrétního účelu, tudíž pokud údaje zpracováváte ještě pro jiný účel, likvidovat je nemusíte.</a:t>
            </a:r>
          </a:p>
          <a:p>
            <a:r>
              <a:rPr lang="cs-CZ" sz="1600" b="1" dirty="0" smtClean="0"/>
              <a:t>Tedy: odvolání souhlasu ≠ nutnost likvidace.</a:t>
            </a:r>
            <a:endParaRPr lang="cs-CZ" sz="1600" b="1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2974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367419"/>
            <a:ext cx="6831673" cy="3031299"/>
          </a:xfrm>
        </p:spPr>
        <p:txBody>
          <a:bodyPr/>
          <a:lstStyle/>
          <a:p>
            <a:r>
              <a:rPr lang="cs-CZ" dirty="0" smtClean="0"/>
              <a:t>Nařízení Evropského parlamentu a Rady EU 2016/679 ze dne 27. dubna 2016 o ochraně fyzických osob v souvislosti se zpracováním osobních údajů a o volném pohybu těchto údajů</a:t>
            </a:r>
          </a:p>
          <a:p>
            <a:r>
              <a:rPr lang="cs-CZ" sz="4000" b="1" dirty="0" smtClean="0">
                <a:solidFill>
                  <a:srgbClr val="0070C0"/>
                </a:solidFill>
              </a:rPr>
              <a:t>(Obecné nařízení o ochraně osobních údajů)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00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Podmínky udělení souhlasu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ODLIŠITELNOST – souhlas musí být odlišen od jiných skutečností, ke kterým se subjekt vyjadřuje (např. od smlouvy nebo obchodních podmínek, tedy již nemůže být jejich součástí!)</a:t>
            </a:r>
            <a:endParaRPr lang="cs-CZ" sz="1600" b="1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61422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Podmínky udělení souhlasu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ODVOLATELNOST – subjekt může souhlas kdykoli odvolat (tím není dotčena zákonnost dosavadního zpracování).</a:t>
            </a:r>
            <a:endParaRPr lang="cs-CZ" sz="1600" b="1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76037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„zvláštní kategorie osobních údajů“</a:t>
            </a:r>
          </a:p>
          <a:p>
            <a:r>
              <a:rPr lang="cs-CZ" sz="2800" dirty="0" smtClean="0"/>
              <a:t>= údaje takového charakteru, že mohou subjekt samy o sobě poškodit ve společnosti,</a:t>
            </a:r>
          </a:p>
          <a:p>
            <a:r>
              <a:rPr lang="cs-CZ" sz="2800" dirty="0" smtClean="0"/>
              <a:t>v zaměstnání, ve škole nebo mohou zapříčinit jeho diskriminaci</a:t>
            </a:r>
            <a:endParaRPr lang="cs-CZ" sz="16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65545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Je taxativně (=úplným výčtem) vymezena skupina údajů, které jsou považovány za citlivé a jimž je poskytnuta ještě zvýšená ochrana při jejich zpracování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7106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483427"/>
            <a:ext cx="7596451" cy="38134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rasový či etnický původ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olitické názory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áboženské vyznání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f</a:t>
            </a:r>
            <a:r>
              <a:rPr lang="cs-CZ" sz="2800" dirty="0" smtClean="0"/>
              <a:t>ilosofické přesvědčení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č</a:t>
            </a:r>
            <a:r>
              <a:rPr lang="cs-CZ" sz="2800" dirty="0" smtClean="0"/>
              <a:t>lenství v odborech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</a:t>
            </a:r>
            <a:r>
              <a:rPr lang="cs-CZ" sz="2800" dirty="0" smtClean="0"/>
              <a:t>dravotní stav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exuální orientace a sexuální život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g</a:t>
            </a:r>
            <a:r>
              <a:rPr lang="cs-CZ" sz="2800" dirty="0" smtClean="0"/>
              <a:t>enetické a biometrické údaje (jedinečná identifikace osoby)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38487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483427"/>
            <a:ext cx="7596451" cy="38134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Hlášení romských žáků – pouze číslo OK, jmenný seznam NE (pozor: 5 žáků = 5 Romů)</a:t>
            </a:r>
          </a:p>
          <a:p>
            <a:endParaRPr lang="cs-CZ" sz="2800" dirty="0"/>
          </a:p>
          <a:p>
            <a:r>
              <a:rPr lang="cs-CZ" sz="2800" dirty="0" smtClean="0"/>
              <a:t>Údaj o státním občanství není citlivým údajem!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32350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150918"/>
            <a:ext cx="7596451" cy="3512128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Biometrické údaje</a:t>
            </a:r>
          </a:p>
          <a:p>
            <a:r>
              <a:rPr lang="cs-CZ" sz="2800" dirty="0" smtClean="0"/>
              <a:t>Fotografie sama ne, ale </a:t>
            </a:r>
            <a:r>
              <a:rPr lang="cs-CZ" sz="2800" dirty="0" err="1" smtClean="0"/>
              <a:t>scanování</a:t>
            </a:r>
            <a:r>
              <a:rPr lang="cs-CZ" sz="2800" dirty="0" smtClean="0"/>
              <a:t> a výpočet biometrických údajů ANO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Scanování</a:t>
            </a:r>
            <a:r>
              <a:rPr lang="cs-CZ" sz="2800" dirty="0" smtClean="0"/>
              <a:t> a čtečka otisků prstů</a:t>
            </a:r>
          </a:p>
          <a:p>
            <a:r>
              <a:rPr lang="cs-CZ" sz="2800" dirty="0" smtClean="0"/>
              <a:t>GDPR nařizuje minimalizaci – pro vstup do budovy školy nepotřebujete citlivý údaj (nejste JETE)</a:t>
            </a:r>
          </a:p>
          <a:p>
            <a:r>
              <a:rPr lang="cs-CZ" sz="2800" dirty="0" smtClean="0"/>
              <a:t>25. 5. vypnout</a:t>
            </a:r>
          </a:p>
          <a:p>
            <a:r>
              <a:rPr lang="cs-CZ" dirty="0"/>
              <a:t>v</a:t>
            </a:r>
            <a:r>
              <a:rPr lang="cs-CZ" dirty="0" smtClean="0"/>
              <a:t>ýjimka: systémy neukládající otisky, ale zašifrované referenční body</a:t>
            </a:r>
          </a:p>
          <a:p>
            <a:r>
              <a:rPr lang="cs-CZ" dirty="0"/>
              <a:t>v</a:t>
            </a:r>
            <a:r>
              <a:rPr lang="cs-CZ" dirty="0" smtClean="0"/>
              <a:t>stup do chemické laboratoře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8867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Kdy lze citlivé údaje zpracovávat:</a:t>
            </a:r>
          </a:p>
          <a:p>
            <a:pPr marL="514350" indent="-514350">
              <a:buAutoNum type="arabicParenR"/>
            </a:pPr>
            <a:r>
              <a:rPr lang="cs-CZ" sz="2800" dirty="0"/>
              <a:t>v</a:t>
            </a:r>
            <a:r>
              <a:rPr lang="cs-CZ" sz="2800" dirty="0" smtClean="0"/>
              <a:t>ýslovný souhlas subjektu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nezbytné kvůli pracovnímu právu, sociálnímu zabezpečení či ochraně</a:t>
            </a:r>
          </a:p>
          <a:p>
            <a:pPr marL="514350" indent="-514350">
              <a:buAutoNum type="arabicParenR"/>
            </a:pPr>
            <a:r>
              <a:rPr lang="cs-CZ" sz="2800" dirty="0"/>
              <a:t>o</a:t>
            </a:r>
            <a:r>
              <a:rPr lang="cs-CZ" sz="2800" dirty="0" smtClean="0"/>
              <a:t>chrana životně důležitých zájmů (nebo subjekt není způsobilý udělit souhlas)</a:t>
            </a:r>
          </a:p>
          <a:p>
            <a:pPr marL="514350" indent="-514350">
              <a:buAutoNum type="arabicParenR"/>
            </a:pPr>
            <a:endParaRPr lang="cs-CZ" sz="28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86528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Kdy lze citlivé údaje zpracovávat:</a:t>
            </a:r>
          </a:p>
          <a:p>
            <a:r>
              <a:rPr lang="cs-CZ" sz="2800" dirty="0" smtClean="0"/>
              <a:t>4) zpracovává neziskovka, která sleduje politické, filosofické, náboženské nebo odborové cíle (pouze u členů)</a:t>
            </a:r>
          </a:p>
          <a:p>
            <a:r>
              <a:rPr lang="cs-CZ" sz="2800" dirty="0" smtClean="0"/>
              <a:t>5) právní nároky a řízení před soudem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68128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Kdy lze citlivé údaje zpracovávat:</a:t>
            </a:r>
          </a:p>
          <a:p>
            <a:r>
              <a:rPr lang="cs-CZ" sz="2800" dirty="0" smtClean="0"/>
              <a:t>6) </a:t>
            </a:r>
            <a:r>
              <a:rPr lang="cs-CZ" sz="2800" dirty="0"/>
              <a:t>v</a:t>
            </a:r>
            <a:r>
              <a:rPr lang="cs-CZ" sz="2800" dirty="0" smtClean="0"/>
              <a:t>eřejný zájem</a:t>
            </a:r>
          </a:p>
          <a:p>
            <a:r>
              <a:rPr lang="cs-CZ" sz="2800" dirty="0" smtClean="0"/>
              <a:t>5) preventivní či pracovní lékařství</a:t>
            </a:r>
          </a:p>
          <a:p>
            <a:endParaRPr lang="cs-CZ" sz="2400" dirty="0" smtClean="0"/>
          </a:p>
          <a:p>
            <a:r>
              <a:rPr lang="cs-CZ" sz="2200" dirty="0" smtClean="0"/>
              <a:t>Takřka vždy je zmocnění pro zpracování citlivých údajů obsaženo v příslušném právním předpisu, kterým se takový správce musí řídit.</a:t>
            </a:r>
          </a:p>
        </p:txBody>
      </p:sp>
    </p:spTree>
    <p:extLst>
      <p:ext uri="{BB962C8B-B14F-4D97-AF65-F5344CB8AC3E}">
        <p14:creationId xmlns:p14="http://schemas.microsoft.com/office/powerpoint/2010/main" val="25989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480955"/>
            <a:ext cx="6831673" cy="1917763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Účinnost od 25. 5. 2018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31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Údaje nepožívající ochrany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/>
              <a:t>ú</a:t>
            </a:r>
            <a:r>
              <a:rPr lang="cs-CZ" sz="2800" dirty="0" smtClean="0"/>
              <a:t>daje z veřejně přístupných rejstříků</a:t>
            </a:r>
          </a:p>
          <a:p>
            <a:r>
              <a:rPr lang="cs-CZ" sz="2800" dirty="0"/>
              <a:t>ú</a:t>
            </a:r>
            <a:r>
              <a:rPr lang="cs-CZ" sz="2800" dirty="0" smtClean="0"/>
              <a:t>daje zemřelých osob</a:t>
            </a:r>
          </a:p>
          <a:p>
            <a:r>
              <a:rPr lang="cs-CZ" sz="2800" dirty="0" smtClean="0"/>
              <a:t>údaje získané v rámci osobní činnosti</a:t>
            </a:r>
          </a:p>
          <a:p>
            <a:r>
              <a:rPr lang="cs-CZ" sz="2800" dirty="0" smtClean="0"/>
              <a:t>anonymizované údaje</a:t>
            </a:r>
          </a:p>
          <a:p>
            <a:r>
              <a:rPr lang="cs-CZ" sz="2800" dirty="0" err="1"/>
              <a:t>p</a:t>
            </a:r>
            <a:r>
              <a:rPr lang="cs-CZ" sz="2800" dirty="0" err="1" smtClean="0"/>
              <a:t>seudonymizované</a:t>
            </a:r>
            <a:r>
              <a:rPr lang="cs-CZ" sz="2800" dirty="0" smtClean="0"/>
              <a:t> údaje (přijímačky)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832450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Práva subjektu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Subjekt údajů má vždy PRÁVO NA INFORMACI</a:t>
            </a:r>
          </a:p>
          <a:p>
            <a:r>
              <a:rPr lang="cs-CZ" sz="2800" dirty="0" smtClean="0"/>
              <a:t>o tom, zda/že jsou jeho údaje zpracovávány,</a:t>
            </a:r>
          </a:p>
          <a:p>
            <a:r>
              <a:rPr lang="cs-CZ" sz="2800" dirty="0" smtClean="0"/>
              <a:t>a to zejména na informaci o:</a:t>
            </a:r>
          </a:p>
          <a:p>
            <a:r>
              <a:rPr lang="cs-CZ" sz="2800" dirty="0" smtClean="0"/>
              <a:t> účelu zpracování, totožnosti správce, oprávněných zájmech správce a příjemcích údajů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060751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Práva subjektu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PRÁVO NA PŘÍSTUP k osobním údajům</a:t>
            </a:r>
          </a:p>
          <a:p>
            <a:r>
              <a:rPr lang="cs-CZ" sz="2800" dirty="0" smtClean="0"/>
              <a:t>PRÁVO NA OPRAVU, resp. doplnění</a:t>
            </a:r>
          </a:p>
          <a:p>
            <a:r>
              <a:rPr lang="cs-CZ" sz="2800" dirty="0" smtClean="0"/>
              <a:t>PRÁVO NA VÝMAZ</a:t>
            </a:r>
          </a:p>
          <a:p>
            <a:r>
              <a:rPr lang="cs-CZ" sz="2800" dirty="0" smtClean="0"/>
              <a:t>PRÁVO NA OMEZENÍ ZPRACOVÁNÍ</a:t>
            </a:r>
          </a:p>
          <a:p>
            <a:r>
              <a:rPr lang="cs-CZ" sz="2800" dirty="0" smtClean="0"/>
              <a:t>PRÁVO NA PŘENOSITELNOST ÚDAJŮ</a:t>
            </a:r>
          </a:p>
          <a:p>
            <a:r>
              <a:rPr lang="cs-CZ" sz="2800" dirty="0" smtClean="0"/>
              <a:t>PRÁVO VZNÉST NÁMITKU</a:t>
            </a:r>
          </a:p>
          <a:p>
            <a:r>
              <a:rPr lang="cs-CZ" sz="2800" dirty="0" smtClean="0"/>
              <a:t>PRÁVO NEBÝT PŘEDMĚTEM automatizovaného individuálního rozhodování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586606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Práva subjektu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743200"/>
            <a:ext cx="7596451" cy="2730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PRÁVO NA PŘÍSTUP k osobním údajům</a:t>
            </a:r>
          </a:p>
          <a:p>
            <a:r>
              <a:rPr lang="cs-CZ" sz="2800" dirty="0" smtClean="0"/>
              <a:t>= právo získat od správce potvrzení, zda jsou či nejsou jeho osobní údaje zpracovávány</a:t>
            </a:r>
          </a:p>
        </p:txBody>
      </p:sp>
    </p:spTree>
    <p:extLst>
      <p:ext uri="{BB962C8B-B14F-4D97-AF65-F5344CB8AC3E}">
        <p14:creationId xmlns:p14="http://schemas.microsoft.com/office/powerpoint/2010/main" val="2850326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ZABEZPEČENÍ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582" y="2150918"/>
            <a:ext cx="7596451" cy="3584864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Správce musí zajistit a být schopen doložit, že zpracování je v souladu s GDPR</a:t>
            </a:r>
          </a:p>
          <a:p>
            <a:endParaRPr lang="cs-CZ" sz="2800" dirty="0" smtClean="0"/>
          </a:p>
          <a:p>
            <a:r>
              <a:rPr lang="cs-CZ" sz="2800" dirty="0" smtClean="0"/>
              <a:t>= musíte přijmout opatření adekvátní Vaší konkrétní situaci = může být pro každého jiné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437479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ZABEZPEČENÍ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582" y="2150918"/>
            <a:ext cx="7596451" cy="3584864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Jedním z prvků zabezpečení je ŠIFROVÁNÍ (</a:t>
            </a:r>
            <a:r>
              <a:rPr lang="cs-CZ" sz="2800" dirty="0" err="1" smtClean="0"/>
              <a:t>psyudonymizace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to </a:t>
            </a:r>
            <a:r>
              <a:rPr lang="cs-CZ" sz="2800" b="1" dirty="0" smtClean="0"/>
              <a:t>NENÍ povinné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le může Vás zbavit povinnosti ohlásit případ porušení zabezpečení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31937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Porušení ZABEZPEČENÍ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582" y="2815936"/>
            <a:ext cx="7596451" cy="291984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= vede k náhodnému nebo protiprávnímu zničení, ztrátě, změně nebo neoprávněnému poskytnutí nebo zpřístupnění přenášených, uložených nebo jinak zpracovávaných údajů</a:t>
            </a:r>
          </a:p>
        </p:txBody>
      </p:sp>
    </p:spTree>
    <p:extLst>
      <p:ext uri="{BB962C8B-B14F-4D97-AF65-F5344CB8AC3E}">
        <p14:creationId xmlns:p14="http://schemas.microsoft.com/office/powerpoint/2010/main" val="201337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Porušení ZABEZPEČENÍ ÚDAJŮ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582" y="2815936"/>
            <a:ext cx="7596451" cy="291984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Pokud se stane, správce musí zvážit, zda je nutné věc hlásit dozorovému úřadu a subjektu</a:t>
            </a:r>
          </a:p>
          <a:p>
            <a:r>
              <a:rPr lang="cs-CZ" sz="2800" dirty="0" smtClean="0"/>
              <a:t>To nastává tehdy, pokud </a:t>
            </a:r>
            <a:r>
              <a:rPr lang="cs-CZ" sz="2800" b="1" dirty="0" smtClean="0"/>
              <a:t>porušení představuje riziko, resp. vysoké riziko pro práva a svobody fyzických osob</a:t>
            </a:r>
          </a:p>
        </p:txBody>
      </p:sp>
    </p:spTree>
    <p:extLst>
      <p:ext uri="{BB962C8B-B14F-4D97-AF65-F5344CB8AC3E}">
        <p14:creationId xmlns:p14="http://schemas.microsoft.com/office/powerpoint/2010/main" val="2007853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6682" y="1177447"/>
            <a:ext cx="8769675" cy="973471"/>
          </a:xfrm>
        </p:spPr>
        <p:txBody>
          <a:bodyPr/>
          <a:lstStyle/>
          <a:p>
            <a:r>
              <a:rPr lang="cs-CZ" sz="4800" dirty="0" smtClean="0"/>
              <a:t>Kdy, komu a co hlásit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582" y="2815936"/>
            <a:ext cx="7596451" cy="291984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do </a:t>
            </a:r>
            <a:r>
              <a:rPr lang="cs-CZ" sz="2800" b="1" dirty="0" smtClean="0"/>
              <a:t>72 HODIN </a:t>
            </a:r>
            <a:r>
              <a:rPr lang="cs-CZ" sz="2800" dirty="0" smtClean="0"/>
              <a:t>od okamžiku, kdy se správce o porušení zabezpečení dozvěděl</a:t>
            </a:r>
          </a:p>
          <a:p>
            <a:r>
              <a:rPr lang="cs-CZ" sz="2800" b="1" dirty="0" smtClean="0"/>
              <a:t>ÚOOU</a:t>
            </a:r>
          </a:p>
          <a:p>
            <a:r>
              <a:rPr lang="cs-CZ" sz="2000" dirty="0" smtClean="0"/>
              <a:t>(výjimka: je nepravděpodobné, že by tu bylo riziko pro práva a svobody fyzických osob – např. pokud data </a:t>
            </a:r>
            <a:r>
              <a:rPr lang="cs-CZ" sz="2000" dirty="0" err="1" smtClean="0"/>
              <a:t>pseudonymizujete</a:t>
            </a:r>
            <a:r>
              <a:rPr lang="cs-CZ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7472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7145" y="1177447"/>
            <a:ext cx="6099212" cy="973471"/>
          </a:xfrm>
        </p:spPr>
        <p:txBody>
          <a:bodyPr/>
          <a:lstStyle/>
          <a:p>
            <a:r>
              <a:rPr lang="cs-CZ" sz="4400" dirty="0" smtClean="0"/>
              <a:t>Pověřenec pro ochranu osobních údajů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7363" y="2421082"/>
            <a:ext cx="7596451" cy="2919846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DPO musíte jmenovat</a:t>
            </a:r>
            <a:r>
              <a:rPr lang="cs-CZ" sz="2800" dirty="0" smtClean="0"/>
              <a:t>, pokud: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jste orgán veřejné moci nebo veřejný subjekt (kromě soudů)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Vaše hlavní činnosti spočívají v operacích, které vyžadují rozsáhlé, pravidelné a systematické monitorování subjektu údajů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de o citlivé údaje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2540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556165"/>
            <a:ext cx="7596451" cy="2842554"/>
          </a:xfrm>
        </p:spPr>
        <p:txBody>
          <a:bodyPr>
            <a:normAutofit fontScale="92500" lnSpcReduction="10000"/>
          </a:bodyPr>
          <a:lstStyle/>
          <a:p>
            <a:r>
              <a:rPr lang="cs-CZ" sz="4000" dirty="0" smtClean="0"/>
              <a:t>+ nový zákon o zpracování osobních údajů</a:t>
            </a:r>
          </a:p>
          <a:p>
            <a:r>
              <a:rPr lang="cs-CZ" sz="3500" b="1" dirty="0" smtClean="0"/>
              <a:t>= úprava konkrétních záležitostí,</a:t>
            </a:r>
          </a:p>
          <a:p>
            <a:r>
              <a:rPr lang="cs-CZ" sz="3500" b="1" dirty="0" smtClean="0"/>
              <a:t>v nichž se jednotlivé členské státy EU mohou od GDPR odchýlit</a:t>
            </a:r>
            <a:endParaRPr lang="cs-CZ" sz="35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420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7145" y="1177447"/>
            <a:ext cx="6099212" cy="973471"/>
          </a:xfrm>
        </p:spPr>
        <p:txBody>
          <a:bodyPr/>
          <a:lstStyle/>
          <a:p>
            <a:r>
              <a:rPr lang="cs-CZ" sz="4400" dirty="0" smtClean="0"/>
              <a:t>Pověřenec pro ochranu osobních údajů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7363" y="2670464"/>
            <a:ext cx="7596451" cy="26704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Správce (= škola) je povinen zveřejnit kontakty na DPO (na své webu nebo úřední desce) a tyto údaje sdělit dozorovému úřadu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956055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3691" y="1177447"/>
            <a:ext cx="6722666" cy="973471"/>
          </a:xfrm>
        </p:spPr>
        <p:txBody>
          <a:bodyPr/>
          <a:lstStyle/>
          <a:p>
            <a:r>
              <a:rPr lang="cs-CZ" sz="4800" dirty="0" smtClean="0"/>
              <a:t>Sankce a pokuty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7363" y="2774373"/>
            <a:ext cx="7596451" cy="2867890"/>
          </a:xfrm>
        </p:spPr>
        <p:txBody>
          <a:bodyPr>
            <a:normAutofit/>
          </a:bodyPr>
          <a:lstStyle/>
          <a:p>
            <a:r>
              <a:rPr lang="cs-CZ" sz="2800" dirty="0"/>
              <a:t>Posledních 20 let u nás platil zákon č. 101/2000Sb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b="1" dirty="0"/>
              <a:t>o ochraně osobních údajů</a:t>
            </a:r>
          </a:p>
          <a:p>
            <a:r>
              <a:rPr lang="cs-CZ" sz="2800" b="1" dirty="0"/>
              <a:t>= nulové sankce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2831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3691" y="1177447"/>
            <a:ext cx="6722666" cy="973471"/>
          </a:xfrm>
        </p:spPr>
        <p:txBody>
          <a:bodyPr/>
          <a:lstStyle/>
          <a:p>
            <a:r>
              <a:rPr lang="cs-CZ" sz="4800" dirty="0" smtClean="0"/>
              <a:t>Sankce a pokuty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7363" y="2275608"/>
            <a:ext cx="7596451" cy="3366655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Pokuty jsou rozděleny do dvou skupin:</a:t>
            </a:r>
          </a:p>
          <a:p>
            <a:endParaRPr lang="cs-CZ" sz="2800" dirty="0" smtClean="0"/>
          </a:p>
          <a:p>
            <a:r>
              <a:rPr lang="cs-CZ" sz="3600" b="1" dirty="0" smtClean="0">
                <a:solidFill>
                  <a:srgbClr val="FF0000"/>
                </a:solidFill>
              </a:rPr>
              <a:t>20 000 000 € </a:t>
            </a:r>
            <a:r>
              <a:rPr lang="cs-CZ" sz="2800" dirty="0" smtClean="0"/>
              <a:t>(nebo až 4% celkového ročního celosvětového obratu)</a:t>
            </a:r>
            <a:endParaRPr lang="cs-CZ" sz="2800" dirty="0"/>
          </a:p>
          <a:p>
            <a:endParaRPr lang="cs-CZ" sz="2800" dirty="0"/>
          </a:p>
          <a:p>
            <a:r>
              <a:rPr lang="cs-CZ" sz="4000" b="1" dirty="0" smtClean="0">
                <a:solidFill>
                  <a:srgbClr val="FF0000"/>
                </a:solidFill>
              </a:rPr>
              <a:t>10 000 000 € </a:t>
            </a:r>
            <a:r>
              <a:rPr lang="cs-CZ" sz="2800" dirty="0" smtClean="0"/>
              <a:t>(nebo až 2% celkového ročního celosvětového obratu) – veřejné instituce</a:t>
            </a:r>
          </a:p>
          <a:p>
            <a:r>
              <a:rPr lang="cs-CZ" sz="2200" dirty="0" smtClean="0"/>
              <a:t>(neplatí pro soukromé školy!)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18407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smtClean="0"/>
              <a:t>Jak začít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127664"/>
            <a:ext cx="7596451" cy="2271054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jistěte, která data zpracováváte!</a:t>
            </a:r>
          </a:p>
          <a:p>
            <a:endParaRPr lang="cs-CZ" dirty="0" smtClean="0"/>
          </a:p>
          <a:p>
            <a:r>
              <a:rPr lang="cs-CZ" dirty="0" smtClean="0"/>
              <a:t>Myslete na data zpracovávaná a uchovávaná fyzicky (papírově) i elektronicky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916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smtClean="0"/>
              <a:t>Jak začít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39291"/>
            <a:ext cx="7596451" cy="2857499"/>
          </a:xfrm>
        </p:spPr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jistěte, na základě kterého právního důvodu data zpracováváte</a:t>
            </a:r>
          </a:p>
          <a:p>
            <a:endParaRPr lang="cs-CZ" dirty="0" smtClean="0"/>
          </a:p>
          <a:p>
            <a:r>
              <a:rPr lang="cs-CZ" b="1" dirty="0"/>
              <a:t>T</a:t>
            </a:r>
            <a:r>
              <a:rPr lang="cs-CZ" b="1" dirty="0" smtClean="0"/>
              <a:t>ři možnosti:</a:t>
            </a:r>
          </a:p>
          <a:p>
            <a:pPr marL="457200" indent="-457200">
              <a:buAutoNum type="alphaLcParenR"/>
            </a:pPr>
            <a:r>
              <a:rPr lang="cs-CZ" dirty="0" smtClean="0"/>
              <a:t>na základě zákona (lze bez souhlasu)</a:t>
            </a:r>
          </a:p>
          <a:p>
            <a:pPr marL="457200" indent="-457200">
              <a:buAutoNum type="alphaLcParenR"/>
            </a:pPr>
            <a:r>
              <a:rPr lang="cs-CZ" dirty="0"/>
              <a:t>n</a:t>
            </a:r>
            <a:r>
              <a:rPr lang="cs-CZ" dirty="0" smtClean="0"/>
              <a:t>a základě souhlasu</a:t>
            </a:r>
          </a:p>
          <a:p>
            <a:pPr marL="457200" indent="-457200">
              <a:buAutoNum type="alphaLcParenR"/>
            </a:pPr>
            <a:r>
              <a:rPr lang="cs-CZ" dirty="0"/>
              <a:t>n</a:t>
            </a:r>
            <a:r>
              <a:rPr lang="cs-CZ" dirty="0" smtClean="0"/>
              <a:t>ad rámec školského zákona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7135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smtClean="0"/>
              <a:t>Jak začít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127663"/>
            <a:ext cx="7596451" cy="236912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Pokuste se eliminovat možnost c)</a:t>
            </a:r>
          </a:p>
          <a:p>
            <a:r>
              <a:rPr lang="cs-CZ" dirty="0"/>
              <a:t>=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okud možno zpracovávejte pouze data, která musíte zpracovávat</a:t>
            </a:r>
          </a:p>
          <a:p>
            <a:r>
              <a:rPr lang="cs-CZ" dirty="0" smtClean="0"/>
              <a:t>=</a:t>
            </a:r>
          </a:p>
          <a:p>
            <a:r>
              <a:rPr lang="cs-CZ" dirty="0"/>
              <a:t>r</a:t>
            </a:r>
            <a:r>
              <a:rPr lang="cs-CZ" dirty="0" smtClean="0"/>
              <a:t>evidujte všechny formuláře</a:t>
            </a:r>
          </a:p>
          <a:p>
            <a:r>
              <a:rPr lang="cs-CZ" dirty="0"/>
              <a:t>(</a:t>
            </a:r>
            <a:r>
              <a:rPr lang="cs-CZ" dirty="0" smtClean="0"/>
              <a:t>skutečně potřebujete vědět, kde pracují rodiče dítěte?)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662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Minimalizujte objem dat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626427"/>
            <a:ext cx="7596451" cy="1870363"/>
          </a:xfrm>
        </p:spPr>
        <p:txBody>
          <a:bodyPr>
            <a:normAutofit/>
          </a:bodyPr>
          <a:lstStyle/>
          <a:p>
            <a:r>
              <a:rPr lang="cs-CZ" dirty="0" smtClean="0"/>
              <a:t>Staré údaje, které nepotřebujete, smažte a skartuje</a:t>
            </a:r>
          </a:p>
          <a:p>
            <a:r>
              <a:rPr lang="cs-CZ" dirty="0"/>
              <a:t>+</a:t>
            </a:r>
            <a:r>
              <a:rPr lang="cs-CZ" dirty="0" smtClean="0"/>
              <a:t> učiňte o tom záznam.</a:t>
            </a:r>
          </a:p>
        </p:txBody>
      </p:sp>
    </p:spTree>
    <p:extLst>
      <p:ext uri="{BB962C8B-B14F-4D97-AF65-F5344CB8AC3E}">
        <p14:creationId xmlns:p14="http://schemas.microsoft.com/office/powerpoint/2010/main" val="5481514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Zkontrolujte souhlasy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Zjistěte, zda data zpracováváte se souhlasem</a:t>
            </a:r>
          </a:p>
          <a:p>
            <a:r>
              <a:rPr lang="cs-CZ" dirty="0" smtClean="0"/>
              <a:t>v souladu s GDPR, tedy souhlas obsahuje:</a:t>
            </a:r>
          </a:p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onkrétní výčet zpracovávaných údajů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onkrétní účel zpracování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oba zpracování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0270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Vzor souhlasu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Souhlas formulujte co nejkonkrétněji:</a:t>
            </a:r>
          </a:p>
          <a:p>
            <a:endParaRPr lang="cs-CZ" dirty="0"/>
          </a:p>
          <a:p>
            <a:r>
              <a:rPr lang="cs-CZ" i="1" dirty="0" smtClean="0"/>
              <a:t>Souhlasím na dobu školního roku 2018/2019 (po dobu školní docházky) se zveřejňováním fotografií mého dítěte, pořízených během školních akcí, na webových stránkách školy a jejím </a:t>
            </a:r>
            <a:r>
              <a:rPr lang="cs-CZ" i="1" dirty="0" err="1" smtClean="0"/>
              <a:t>facebookovém</a:t>
            </a:r>
            <a:r>
              <a:rPr lang="cs-CZ" i="1" dirty="0" smtClean="0"/>
              <a:t> profilu.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5126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Jiné účely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566555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Zákonný důvod se vztahuje pouze na zákonem vymezené účely. Jdete-li dál, musíte mít souhlas!</a:t>
            </a:r>
          </a:p>
          <a:p>
            <a:endParaRPr lang="cs-CZ" dirty="0"/>
          </a:p>
          <a:p>
            <a:r>
              <a:rPr lang="cs-CZ" dirty="0" smtClean="0"/>
              <a:t>Např. poskytování PO – dle §28 školského zákona – nepotřebujete souhlas, ale – požádá Vás zřizovatel, jdete za rámec zákona = musíte mít souhlas.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4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19646" y="2556165"/>
            <a:ext cx="8191934" cy="2842554"/>
          </a:xfrm>
        </p:spPr>
        <p:txBody>
          <a:bodyPr>
            <a:norm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jednocuje úpravu ochrany dat</a:t>
            </a:r>
          </a:p>
          <a:p>
            <a:r>
              <a:rPr lang="cs-CZ" sz="2800" dirty="0" smtClean="0"/>
              <a:t>v celé Evropě </a:t>
            </a:r>
            <a:r>
              <a:rPr lang="cs-CZ" sz="2200" dirty="0" smtClean="0"/>
              <a:t>(+Islandu, Norsku a Lichtenštejnsku)</a:t>
            </a:r>
          </a:p>
          <a:p>
            <a:r>
              <a:rPr lang="cs-CZ" sz="4000" b="1" dirty="0" smtClean="0"/>
              <a:t>= jednotná pravidla pro všechny státy</a:t>
            </a:r>
            <a:endParaRPr lang="cs-CZ" sz="60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8705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4800" dirty="0" smtClean="0"/>
              <a:t>Údaje nepředávejte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566555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Nepředávejte osobní údaje, které zpracováváte, jiným osobám, zejména osobám soukromého práva (nabídka knih konkrétního vydavatelství apod.)</a:t>
            </a:r>
          </a:p>
          <a:p>
            <a:r>
              <a:rPr lang="cs-CZ" dirty="0" smtClean="0"/>
              <a:t>=</a:t>
            </a:r>
          </a:p>
          <a:p>
            <a:r>
              <a:rPr lang="cs-CZ" dirty="0"/>
              <a:t>n</a:t>
            </a:r>
            <a:r>
              <a:rPr lang="cs-CZ" dirty="0" smtClean="0"/>
              <a:t>eposkytujte jména, e-maily, adresy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659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4800" dirty="0" smtClean="0"/>
              <a:t>Udělení souhlasu je právo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566555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K udělení souhlasu nemůže být nikdo nucen.</a:t>
            </a:r>
          </a:p>
          <a:p>
            <a:endParaRPr lang="cs-CZ" dirty="0"/>
          </a:p>
          <a:p>
            <a:r>
              <a:rPr lang="cs-CZ" dirty="0" smtClean="0"/>
              <a:t>Není proto vhodné spojovat žádost o udělení souhlasu s podpisem jiných dokumentů, např. školního řádu, studijního řádu, provozního řádu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4749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4800" dirty="0" smtClean="0"/>
              <a:t>Citlivé údaje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566555"/>
            <a:ext cx="7596451" cy="31276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Zdravotní stav (konkrétní onemocnění)</a:t>
            </a:r>
          </a:p>
          <a:p>
            <a:r>
              <a:rPr lang="cs-CZ" dirty="0" smtClean="0"/>
              <a:t>Mentální stav (SPU, SPCH)</a:t>
            </a:r>
          </a:p>
          <a:p>
            <a:r>
              <a:rPr lang="cs-CZ" dirty="0" smtClean="0"/>
              <a:t>Etnický původ</a:t>
            </a:r>
          </a:p>
          <a:p>
            <a:r>
              <a:rPr lang="cs-CZ" dirty="0" smtClean="0"/>
              <a:t>Náboženské vyznání či filosofické přesvědčení (vegetariánství)</a:t>
            </a:r>
          </a:p>
          <a:p>
            <a:r>
              <a:rPr lang="cs-CZ" dirty="0" smtClean="0"/>
              <a:t>Sexuální orientace</a:t>
            </a:r>
          </a:p>
          <a:p>
            <a:endParaRPr lang="cs-CZ" dirty="0"/>
          </a:p>
          <a:p>
            <a:r>
              <a:rPr lang="cs-CZ" b="1" dirty="0" smtClean="0"/>
              <a:t>Nezpracovávejte vůbec! (s výjimkou zákonných důvodů)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6662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Inventura techniky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Zrevidujte Vaše IT vybavení a pravidla nakládání s ním:</a:t>
            </a:r>
          </a:p>
          <a:p>
            <a:pPr marL="457200" indent="-457200">
              <a:buAutoNum type="arabicParenR"/>
            </a:pPr>
            <a:r>
              <a:rPr lang="cs-CZ" b="1" dirty="0"/>
              <a:t>j</a:t>
            </a:r>
            <a:r>
              <a:rPr lang="cs-CZ" b="1" dirty="0" smtClean="0"/>
              <a:t>aké máte PC a kde</a:t>
            </a:r>
          </a:p>
          <a:p>
            <a:pPr marL="457200" indent="-457200">
              <a:buAutoNum type="arabicParenR"/>
            </a:pPr>
            <a:r>
              <a:rPr lang="cs-CZ" b="1" dirty="0"/>
              <a:t>k</a:t>
            </a:r>
            <a:r>
              <a:rPr lang="cs-CZ" b="1" dirty="0" smtClean="0"/>
              <a:t>do k nim má přístup</a:t>
            </a:r>
          </a:p>
          <a:p>
            <a:pPr marL="457200" indent="-457200">
              <a:buAutoNum type="arabicParenR"/>
            </a:pPr>
            <a:r>
              <a:rPr lang="cs-CZ" b="1" dirty="0"/>
              <a:t>p</a:t>
            </a:r>
            <a:r>
              <a:rPr lang="cs-CZ" b="1" dirty="0" smtClean="0"/>
              <a:t>ouze legální licence a software</a:t>
            </a:r>
          </a:p>
          <a:p>
            <a:pPr marL="457200" indent="-457200">
              <a:buAutoNum type="arabicParenR"/>
            </a:pPr>
            <a:r>
              <a:rPr lang="cs-CZ" b="1" dirty="0"/>
              <a:t>z</a:t>
            </a:r>
            <a:r>
              <a:rPr lang="cs-CZ" b="1" dirty="0" smtClean="0"/>
              <a:t>ajištění správy dat</a:t>
            </a:r>
          </a:p>
          <a:p>
            <a:pPr marL="457200" indent="-457200">
              <a:buAutoNum type="arabicParenR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83235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b="1" dirty="0" smtClean="0"/>
              <a:t>Vyplatí se přijmout vnitřní předpis,</a:t>
            </a:r>
          </a:p>
          <a:p>
            <a:r>
              <a:rPr lang="cs-CZ" dirty="0"/>
              <a:t>v</a:t>
            </a:r>
            <a:r>
              <a:rPr lang="cs-CZ" dirty="0" smtClean="0"/>
              <a:t> němž popíšete Váš systém nastavení ochrany osobních dat a stanovíte pravomoci a zodpovědnost konkrétních osob</a:t>
            </a:r>
          </a:p>
          <a:p>
            <a:endParaRPr lang="cs-CZ" dirty="0"/>
          </a:p>
          <a:p>
            <a:r>
              <a:rPr lang="cs-CZ" dirty="0" smtClean="0"/>
              <a:t>Seznamte s ním všechny zaměstnance</a:t>
            </a:r>
          </a:p>
          <a:p>
            <a:r>
              <a:rPr lang="cs-CZ" dirty="0" smtClean="0"/>
              <a:t>(prezenční listina)</a:t>
            </a:r>
          </a:p>
        </p:txBody>
      </p:sp>
    </p:spTree>
    <p:extLst>
      <p:ext uri="{BB962C8B-B14F-4D97-AF65-F5344CB8AC3E}">
        <p14:creationId xmlns:p14="http://schemas.microsoft.com/office/powerpoint/2010/main" val="4294584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262745"/>
            <a:ext cx="7596451" cy="2234045"/>
          </a:xfrm>
        </p:spPr>
        <p:txBody>
          <a:bodyPr>
            <a:normAutofit/>
          </a:bodyPr>
          <a:lstStyle/>
          <a:p>
            <a:r>
              <a:rPr lang="cs-CZ" b="1" dirty="0" smtClean="0"/>
              <a:t>Jakým způsobem budou vyučující vstupovat do systému?</a:t>
            </a:r>
          </a:p>
          <a:p>
            <a:endParaRPr lang="cs-CZ" b="1" dirty="0" smtClean="0"/>
          </a:p>
          <a:p>
            <a:r>
              <a:rPr lang="cs-CZ" dirty="0" smtClean="0"/>
              <a:t>(ideálně dvojí ověření – SMS jako v bankovnictví)</a:t>
            </a:r>
          </a:p>
        </p:txBody>
      </p:sp>
    </p:spTree>
    <p:extLst>
      <p:ext uri="{BB962C8B-B14F-4D97-AF65-F5344CB8AC3E}">
        <p14:creationId xmlns:p14="http://schemas.microsoft.com/office/powerpoint/2010/main" val="544262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b="1" dirty="0"/>
              <a:t>Jakým způsobem budou přidávat příspěvky na web a FB</a:t>
            </a:r>
            <a:r>
              <a:rPr lang="cs-CZ" b="1" dirty="0" smtClean="0"/>
              <a:t>?</a:t>
            </a:r>
          </a:p>
          <a:p>
            <a:endParaRPr lang="cs-CZ" b="1" dirty="0"/>
          </a:p>
          <a:p>
            <a:r>
              <a:rPr lang="cs-CZ" dirty="0"/>
              <a:t>(fotka z výletu přímo na web? NE! – foto přivézt, stáhnout do zabezpečeného úložiště, z mobilu vymazat – záznam pro případ žádosti o výmaz: máme pouze zde, smazali jsme)</a:t>
            </a:r>
          </a:p>
        </p:txBody>
      </p:sp>
    </p:spTree>
    <p:extLst>
      <p:ext uri="{BB962C8B-B14F-4D97-AF65-F5344CB8AC3E}">
        <p14:creationId xmlns:p14="http://schemas.microsoft.com/office/powerpoint/2010/main" val="30586733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b="1" dirty="0" smtClean="0"/>
              <a:t>Žádné stahování do služebních PC!</a:t>
            </a:r>
          </a:p>
          <a:p>
            <a:r>
              <a:rPr lang="cs-CZ" b="1" dirty="0" smtClean="0"/>
              <a:t>Pokud přístupy z vlastních zařízení, bez pirátských kopií a nelegálního softwaru!</a:t>
            </a:r>
          </a:p>
          <a:p>
            <a:r>
              <a:rPr lang="cs-CZ" b="1" dirty="0" smtClean="0"/>
              <a:t>Omezte na minimum odnášení dat na </a:t>
            </a:r>
            <a:r>
              <a:rPr lang="cs-CZ" b="1" dirty="0" err="1" smtClean="0"/>
              <a:t>fleškách</a:t>
            </a:r>
            <a:r>
              <a:rPr lang="cs-CZ" b="1" dirty="0" smtClean="0"/>
              <a:t> či v PC!</a:t>
            </a:r>
          </a:p>
          <a:p>
            <a:r>
              <a:rPr lang="cs-CZ" b="1" dirty="0" smtClean="0"/>
              <a:t>Žádné úniky dat s koncem pracovního poměru!</a:t>
            </a:r>
          </a:p>
          <a:p>
            <a:r>
              <a:rPr lang="cs-CZ" b="1" dirty="0" smtClean="0"/>
              <a:t>Nastavení správy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5309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Hesla do systému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dirty="0" smtClean="0"/>
              <a:t>Alespoň 8 znaků</a:t>
            </a:r>
          </a:p>
          <a:p>
            <a:r>
              <a:rPr lang="cs-CZ" dirty="0" smtClean="0"/>
              <a:t>Žádné smysluplné slovo</a:t>
            </a:r>
          </a:p>
          <a:p>
            <a:r>
              <a:rPr lang="cs-CZ" dirty="0" smtClean="0"/>
              <a:t>Nesmí být spojeno s uživatelem (RČ, telefonní číslo…)</a:t>
            </a:r>
          </a:p>
          <a:p>
            <a:r>
              <a:rPr lang="cs-CZ" dirty="0" smtClean="0"/>
              <a:t>Zvláštní znaky = ?@!</a:t>
            </a:r>
          </a:p>
          <a:p>
            <a:endParaRPr lang="cs-CZ" dirty="0"/>
          </a:p>
          <a:p>
            <a:r>
              <a:rPr lang="cs-CZ" dirty="0"/>
              <a:t>Žádná provařená hesla</a:t>
            </a:r>
            <a:r>
              <a:rPr lang="cs-CZ" dirty="0" smtClean="0"/>
              <a:t>!!!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8660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Změna hesla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dirty="0" smtClean="0"/>
              <a:t>Povinná změna hesla – automatické nastavení</a:t>
            </a:r>
          </a:p>
          <a:p>
            <a:r>
              <a:rPr lang="cs-CZ" dirty="0" smtClean="0"/>
              <a:t>Ideálně po 30 dnech</a:t>
            </a:r>
          </a:p>
          <a:p>
            <a:r>
              <a:rPr lang="cs-CZ" dirty="0" smtClean="0"/>
              <a:t>Maximálně po 3 měsících!</a:t>
            </a:r>
          </a:p>
          <a:p>
            <a:endParaRPr lang="cs-CZ" dirty="0"/>
          </a:p>
          <a:p>
            <a:r>
              <a:rPr lang="cs-CZ" dirty="0" smtClean="0"/>
              <a:t>Pozor na žluté lístečky na monitoru!!!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96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58636" y="2556165"/>
            <a:ext cx="8811491" cy="284255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Dosavadní právní rámec už</a:t>
            </a:r>
          </a:p>
          <a:p>
            <a:r>
              <a:rPr lang="cs-CZ" sz="3200" dirty="0" smtClean="0"/>
              <a:t>prostě nestačil</a:t>
            </a:r>
          </a:p>
          <a:p>
            <a:endParaRPr lang="cs-CZ" sz="3200" dirty="0" smtClean="0"/>
          </a:p>
          <a:p>
            <a:r>
              <a:rPr lang="cs-CZ" sz="3200" b="1" dirty="0" smtClean="0"/>
              <a:t>(internet, chytré telefony, FB a další sociální sítě…)</a:t>
            </a:r>
            <a:endParaRPr lang="cs-CZ" sz="32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0415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fotografie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dirty="0" smtClean="0"/>
              <a:t>Oprávněný zájem?</a:t>
            </a:r>
          </a:p>
          <a:p>
            <a:r>
              <a:rPr lang="cs-CZ" dirty="0" smtClean="0"/>
              <a:t>Foto na školní/zaměstnanecké průkazce = bezpečnost</a:t>
            </a:r>
          </a:p>
          <a:p>
            <a:r>
              <a:rPr lang="cs-CZ" dirty="0" smtClean="0"/>
              <a:t>(ale neskladovat!)</a:t>
            </a:r>
          </a:p>
          <a:p>
            <a:r>
              <a:rPr lang="cs-CZ" dirty="0" smtClean="0"/>
              <a:t>Web – jedině se souhlasem</a:t>
            </a:r>
          </a:p>
          <a:p>
            <a:r>
              <a:rPr lang="cs-CZ" dirty="0" smtClean="0"/>
              <a:t>Focení tříd – souhlas (zákaz nefocení ve Francii)</a:t>
            </a:r>
          </a:p>
          <a:p>
            <a:r>
              <a:rPr lang="cs-CZ" dirty="0" smtClean="0"/>
              <a:t>Videa - konzervatoř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6077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919845"/>
            <a:ext cx="7596451" cy="2576945"/>
          </a:xfrm>
        </p:spPr>
        <p:txBody>
          <a:bodyPr>
            <a:normAutofit/>
          </a:bodyPr>
          <a:lstStyle/>
          <a:p>
            <a:r>
              <a:rPr lang="cs-CZ" b="1" dirty="0" smtClean="0"/>
              <a:t>Co udělají zaměstnanci školy, když potkají kontrolora?</a:t>
            </a:r>
          </a:p>
          <a:p>
            <a:endParaRPr lang="cs-CZ" b="1" dirty="0"/>
          </a:p>
          <a:p>
            <a:r>
              <a:rPr lang="cs-CZ" dirty="0" smtClean="0"/>
              <a:t>Každý musí vědět, co má říci!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9776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Vytvořte systém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b="1" dirty="0" smtClean="0"/>
              <a:t>Vytvořte předpis směřující k subjektům údajů</a:t>
            </a:r>
          </a:p>
          <a:p>
            <a:r>
              <a:rPr lang="cs-CZ" b="1" dirty="0" smtClean="0"/>
              <a:t>(zejména rodičům)</a:t>
            </a:r>
            <a:endParaRPr lang="cs-CZ" dirty="0"/>
          </a:p>
          <a:p>
            <a:r>
              <a:rPr lang="cs-CZ" dirty="0" smtClean="0"/>
              <a:t>zveřejněte jej na webu školy</a:t>
            </a:r>
          </a:p>
          <a:p>
            <a:r>
              <a:rPr lang="cs-CZ" dirty="0"/>
              <a:t>u</a:t>
            </a:r>
            <a:r>
              <a:rPr lang="cs-CZ" dirty="0" smtClean="0"/>
              <a:t>veďte v něm povinnost uvést právo podat žádat informace a podat stížnost u dozorového úřadu</a:t>
            </a:r>
          </a:p>
        </p:txBody>
      </p:sp>
    </p:spTree>
    <p:extLst>
      <p:ext uri="{BB962C8B-B14F-4D97-AF65-F5344CB8AC3E}">
        <p14:creationId xmlns:p14="http://schemas.microsoft.com/office/powerpoint/2010/main" val="4844813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Pozor na reakce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Přijde žádost o informace/výmaz atd.</a:t>
            </a:r>
          </a:p>
          <a:p>
            <a:endParaRPr lang="cs-CZ" b="1" dirty="0"/>
          </a:p>
          <a:p>
            <a:r>
              <a:rPr lang="cs-CZ" b="1" dirty="0" smtClean="0"/>
              <a:t>Neodpovídejte na prostý mail, požádejte osobní kontakt s prokázáním totožnosti</a:t>
            </a:r>
          </a:p>
          <a:p>
            <a:endParaRPr lang="cs-CZ" b="1" dirty="0"/>
          </a:p>
          <a:p>
            <a:r>
              <a:rPr lang="cs-CZ" dirty="0" smtClean="0"/>
              <a:t>Směrnice – odpovědná osoba + postup</a:t>
            </a:r>
          </a:p>
          <a:p>
            <a:r>
              <a:rPr lang="cs-CZ" dirty="0" smtClean="0"/>
              <a:t>(zajistí do 30 dnů správným způsobem)</a:t>
            </a:r>
          </a:p>
        </p:txBody>
      </p:sp>
    </p:spTree>
    <p:extLst>
      <p:ext uri="{BB962C8B-B14F-4D97-AF65-F5344CB8AC3E}">
        <p14:creationId xmlns:p14="http://schemas.microsoft.com/office/powerpoint/2010/main" val="41765609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Likvidace údajů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618509"/>
            <a:ext cx="7596451" cy="2878281"/>
          </a:xfrm>
        </p:spPr>
        <p:txBody>
          <a:bodyPr>
            <a:normAutofit/>
          </a:bodyPr>
          <a:lstStyle/>
          <a:p>
            <a:r>
              <a:rPr lang="cs-CZ" dirty="0" smtClean="0"/>
              <a:t>Loňská pokuta pro školu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apírové omluvenky</a:t>
            </a:r>
          </a:p>
          <a:p>
            <a:endParaRPr lang="cs-CZ" dirty="0"/>
          </a:p>
          <a:p>
            <a:r>
              <a:rPr lang="cs-CZ" dirty="0" smtClean="0"/>
              <a:t>Na konci roku do kontejneru na tříděný odpad</a:t>
            </a:r>
          </a:p>
          <a:p>
            <a:endParaRPr lang="cs-CZ" dirty="0"/>
          </a:p>
          <a:p>
            <a:r>
              <a:rPr lang="cs-CZ" dirty="0" smtClean="0"/>
              <a:t>VŠE DO SKARTOVAČKY!</a:t>
            </a:r>
          </a:p>
        </p:txBody>
      </p:sp>
    </p:spTree>
    <p:extLst>
      <p:ext uri="{BB962C8B-B14F-4D97-AF65-F5344CB8AC3E}">
        <p14:creationId xmlns:p14="http://schemas.microsoft.com/office/powerpoint/2010/main" val="35389102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sz="5400" dirty="0" smtClean="0"/>
              <a:t>Veďte záznamy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2504209"/>
            <a:ext cx="7596451" cy="324196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Škola je povinna vést písemné (=i elektronické) záznamy</a:t>
            </a:r>
          </a:p>
          <a:p>
            <a:r>
              <a:rPr lang="cs-CZ" b="1" dirty="0" smtClean="0"/>
              <a:t>s těmito náležitostmi: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jméno a kontaktní údaje správce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čely zpracování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opisy kategorií subjektů a údajů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ategorie příjemců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cs-CZ" dirty="0" smtClean="0"/>
              <a:t>nformace o případném předání třetí osobě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lánované lhůty pro výmaz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becný popis bezpečnostních opatření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42591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90334" y="418667"/>
            <a:ext cx="5375312" cy="1953491"/>
          </a:xfrm>
        </p:spPr>
        <p:txBody>
          <a:bodyPr/>
          <a:lstStyle/>
          <a:p>
            <a:r>
              <a:rPr lang="cs-CZ" sz="4000" dirty="0" smtClean="0"/>
              <a:t>Hlavně s rozumem!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611" y="1655185"/>
            <a:ext cx="52578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8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878283"/>
            <a:ext cx="7596451" cy="2842554"/>
          </a:xfrm>
        </p:spPr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cs-CZ" sz="4000" b="1" dirty="0" smtClean="0"/>
              <a:t>správce osobních údajů</a:t>
            </a:r>
          </a:p>
          <a:p>
            <a:r>
              <a:rPr lang="cs-CZ" sz="3200" b="1" dirty="0" smtClean="0"/>
              <a:t>= subjekt, který zpracovává osobní údaje</a:t>
            </a:r>
            <a:endParaRPr lang="cs-CZ" sz="32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39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014608"/>
            <a:ext cx="8361229" cy="1352811"/>
          </a:xfrm>
        </p:spPr>
        <p:txBody>
          <a:bodyPr/>
          <a:lstStyle/>
          <a:p>
            <a:r>
              <a:rPr lang="cs-CZ" dirty="0" err="1" smtClean="0"/>
              <a:t>GdpR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5128" y="2857502"/>
            <a:ext cx="7596451" cy="284255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2) zpracovatel osobních údajů</a:t>
            </a:r>
          </a:p>
          <a:p>
            <a:r>
              <a:rPr lang="cs-CZ" sz="3200" b="1" dirty="0" smtClean="0"/>
              <a:t>= subjekt, který údaje pro správce zpracovává</a:t>
            </a:r>
            <a:endParaRPr lang="cs-CZ" sz="32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90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177447"/>
            <a:ext cx="8361229" cy="1352811"/>
          </a:xfrm>
        </p:spPr>
        <p:txBody>
          <a:bodyPr/>
          <a:lstStyle/>
          <a:p>
            <a:r>
              <a:rPr lang="cs-CZ" dirty="0" smtClean="0"/>
              <a:t>Dozorový úřad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78864" y="2843408"/>
            <a:ext cx="7596451" cy="2630466"/>
          </a:xfrm>
        </p:spPr>
        <p:txBody>
          <a:bodyPr/>
          <a:lstStyle/>
          <a:p>
            <a:endParaRPr lang="cs-CZ" dirty="0"/>
          </a:p>
          <a:p>
            <a:r>
              <a:rPr lang="cs-CZ" sz="4000" b="1" dirty="0" smtClean="0"/>
              <a:t>Úřad pro ochranu osobních údajů</a:t>
            </a:r>
            <a:endParaRPr lang="cs-CZ" sz="4000" b="1" dirty="0"/>
          </a:p>
          <a:p>
            <a:r>
              <a:rPr lang="cs-CZ" sz="4000" b="1" dirty="0">
                <a:hlinkClick r:id="rId3"/>
              </a:rPr>
              <a:t>http://</a:t>
            </a:r>
            <a:r>
              <a:rPr lang="cs-CZ" sz="4000" b="1" dirty="0" smtClean="0">
                <a:hlinkClick r:id="rId3"/>
              </a:rPr>
              <a:t>www.uoou.cz/</a:t>
            </a:r>
            <a:endParaRPr lang="cs-CZ" sz="4000" b="1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5856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1024</TotalTime>
  <Words>2127</Words>
  <Application>Microsoft Office PowerPoint</Application>
  <PresentationFormat>Vlastní</PresentationFormat>
  <Paragraphs>401</Paragraphs>
  <Slides>66</Slides>
  <Notes>63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7" baseType="lpstr">
      <vt:lpstr>Crop</vt:lpstr>
      <vt:lpstr>Gdpr ve školách</vt:lpstr>
      <vt:lpstr>GdpR</vt:lpstr>
      <vt:lpstr>GdpR</vt:lpstr>
      <vt:lpstr>GdpR</vt:lpstr>
      <vt:lpstr>GdpR</vt:lpstr>
      <vt:lpstr>GdpR</vt:lpstr>
      <vt:lpstr>GdpR</vt:lpstr>
      <vt:lpstr>GdpR</vt:lpstr>
      <vt:lpstr>Dozorový úřad</vt:lpstr>
      <vt:lpstr>Důležité pojmy</vt:lpstr>
      <vt:lpstr>Důležité pojmy</vt:lpstr>
      <vt:lpstr>Nejčastější údaje</vt:lpstr>
      <vt:lpstr>identifikovatelnost</vt:lpstr>
      <vt:lpstr>identifikovatelnost</vt:lpstr>
      <vt:lpstr>Údaje vyučujících</vt:lpstr>
      <vt:lpstr>Rozhoduje oprávněný zájem</vt:lpstr>
      <vt:lpstr>Přijímací řízení</vt:lpstr>
      <vt:lpstr>souhlas</vt:lpstr>
      <vt:lpstr>souhlas</vt:lpstr>
      <vt:lpstr>Podmínky udělení souhlasu</vt:lpstr>
      <vt:lpstr>Podmínky udělení souhlasu</vt:lpstr>
      <vt:lpstr>Citlivé údaje</vt:lpstr>
      <vt:lpstr>Citlivé údaje</vt:lpstr>
      <vt:lpstr>Citlivé údaje</vt:lpstr>
      <vt:lpstr>Citlivé údaje</vt:lpstr>
      <vt:lpstr>Citlivé údaje</vt:lpstr>
      <vt:lpstr>Citlivé údaje</vt:lpstr>
      <vt:lpstr>Citlivé údaje</vt:lpstr>
      <vt:lpstr>Citlivé údaje</vt:lpstr>
      <vt:lpstr>Údaje nepožívající ochrany</vt:lpstr>
      <vt:lpstr>Práva subjektu údajů</vt:lpstr>
      <vt:lpstr>Práva subjektu údajů</vt:lpstr>
      <vt:lpstr>Práva subjektu údajů</vt:lpstr>
      <vt:lpstr>ZABEZPEČENÍ ÚDAJŮ</vt:lpstr>
      <vt:lpstr>ZABEZPEČENÍ ÚDAJŮ</vt:lpstr>
      <vt:lpstr>Porušení ZABEZPEČENÍ ÚDAJŮ</vt:lpstr>
      <vt:lpstr>Porušení ZABEZPEČENÍ ÚDAJŮ</vt:lpstr>
      <vt:lpstr>Kdy, komu a co hlásit</vt:lpstr>
      <vt:lpstr>Pověřenec pro ochranu osobních údajů</vt:lpstr>
      <vt:lpstr>Pověřenec pro ochranu osobních údajů</vt:lpstr>
      <vt:lpstr>Sankce a pokuty</vt:lpstr>
      <vt:lpstr>Sankce a pokuty</vt:lpstr>
      <vt:lpstr>Jak začít</vt:lpstr>
      <vt:lpstr>Jak začít</vt:lpstr>
      <vt:lpstr>Jak začít</vt:lpstr>
      <vt:lpstr>Minimalizujte objem dat</vt:lpstr>
      <vt:lpstr>Zkontrolujte souhlasy</vt:lpstr>
      <vt:lpstr>Vzor souhlasu</vt:lpstr>
      <vt:lpstr>Jiné účely</vt:lpstr>
      <vt:lpstr>Údaje nepředávejte</vt:lpstr>
      <vt:lpstr>Udělení souhlasu je právo</vt:lpstr>
      <vt:lpstr>Citlivé údaje</vt:lpstr>
      <vt:lpstr>Inventura techniky</vt:lpstr>
      <vt:lpstr>Vytvořte systém</vt:lpstr>
      <vt:lpstr>vytvořte systém</vt:lpstr>
      <vt:lpstr>vytvořte systém</vt:lpstr>
      <vt:lpstr>vytvořte systém</vt:lpstr>
      <vt:lpstr>Hesla do systému</vt:lpstr>
      <vt:lpstr>Změna hesla</vt:lpstr>
      <vt:lpstr>fotografie</vt:lpstr>
      <vt:lpstr>vytvořte systém</vt:lpstr>
      <vt:lpstr>Vytvořte systém</vt:lpstr>
      <vt:lpstr>Pozor na reakce</vt:lpstr>
      <vt:lpstr>Likvidace údajů</vt:lpstr>
      <vt:lpstr>Veďte záznamy</vt:lpstr>
      <vt:lpstr>Hlavně s rozumem!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ve školách</dc:title>
  <dc:creator>Zuzana</dc:creator>
  <cp:lastModifiedBy>Uživatel systému Windows</cp:lastModifiedBy>
  <cp:revision>129</cp:revision>
  <dcterms:created xsi:type="dcterms:W3CDTF">2018-01-07T16:08:02Z</dcterms:created>
  <dcterms:modified xsi:type="dcterms:W3CDTF">2018-04-16T11:49:14Z</dcterms:modified>
</cp:coreProperties>
</file>