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24384000" cy="13716000"/>
  <p:notesSz cx="6888163"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04775" y="750888"/>
            <a:ext cx="6678613" cy="3757612"/>
          </a:xfrm>
          <a:prstGeom prst="rect">
            <a:avLst/>
          </a:prstGeom>
        </p:spPr>
        <p:txBody>
          <a:bodyPr lIns="96606" tIns="48303" rIns="96606" bIns="48303"/>
          <a:lstStyle/>
          <a:p>
            <a:endParaRPr/>
          </a:p>
        </p:txBody>
      </p:sp>
      <p:sp>
        <p:nvSpPr>
          <p:cNvPr id="118" name="Shape 118"/>
          <p:cNvSpPr>
            <a:spLocks noGrp="1"/>
          </p:cNvSpPr>
          <p:nvPr>
            <p:ph type="body" sz="quarter" idx="1"/>
          </p:nvPr>
        </p:nvSpPr>
        <p:spPr>
          <a:xfrm>
            <a:off x="918422" y="4758889"/>
            <a:ext cx="5051320" cy="4508421"/>
          </a:xfrm>
          <a:prstGeom prst="rect">
            <a:avLst/>
          </a:prstGeom>
        </p:spPr>
        <p:txBody>
          <a:bodyPr lIns="96606" tIns="48303" rIns="96606" bIns="48303"/>
          <a:lstStyle/>
          <a:p>
            <a:endParaRPr/>
          </a:p>
        </p:txBody>
      </p:sp>
    </p:spTree>
    <p:extLst>
      <p:ext uri="{BB962C8B-B14F-4D97-AF65-F5344CB8AC3E}">
        <p14:creationId xmlns:p14="http://schemas.microsoft.com/office/powerpoint/2010/main" val="362289847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Název">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stretch>
            <a:fillRect/>
          </a:stretch>
        </p:blipFill>
        <p:spPr>
          <a:xfrm>
            <a:off x="6814704" y="7385050"/>
            <a:ext cx="10754592" cy="571500"/>
          </a:xfrm>
          <a:prstGeom prst="rect">
            <a:avLst/>
          </a:prstGeom>
          <a:ln w="12700">
            <a:miter lim="400000"/>
          </a:ln>
        </p:spPr>
      </p:pic>
      <p:sp>
        <p:nvSpPr>
          <p:cNvPr id="12" name="Text názvu"/>
          <p:cNvSpPr txBox="1">
            <a:spLocks noGrp="1"/>
          </p:cNvSpPr>
          <p:nvPr>
            <p:ph type="title"/>
          </p:nvPr>
        </p:nvSpPr>
        <p:spPr>
          <a:xfrm>
            <a:off x="3454400" y="3200400"/>
            <a:ext cx="17475200" cy="3962400"/>
          </a:xfrm>
          <a:prstGeom prst="rect">
            <a:avLst/>
          </a:prstGeom>
        </p:spPr>
        <p:txBody>
          <a:bodyPr anchor="b"/>
          <a:lstStyle>
            <a:lvl1pPr>
              <a:defRPr sz="10600">
                <a:solidFill>
                  <a:srgbClr val="F4D799"/>
                </a:solidFill>
                <a:effectLst>
                  <a:outerShdw blurRad="25400" dist="25400" dir="16200000" rotWithShape="0">
                    <a:srgbClr val="000000">
                      <a:alpha val="34000"/>
                    </a:srgbClr>
                  </a:outerShdw>
                </a:effectLst>
              </a:defRPr>
            </a:lvl1pPr>
          </a:lstStyle>
          <a:p>
            <a:r>
              <a:t>Text názvu</a:t>
            </a:r>
          </a:p>
        </p:txBody>
      </p:sp>
      <p:sp>
        <p:nvSpPr>
          <p:cNvPr id="13" name="Text úrovně 1…"/>
          <p:cNvSpPr txBox="1">
            <a:spLocks noGrp="1"/>
          </p:cNvSpPr>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Text úrovně 1</a:t>
            </a:r>
          </a:p>
          <a:p>
            <a:pPr lvl="1"/>
            <a:r>
              <a:t>Text úrovně 2</a:t>
            </a:r>
          </a:p>
          <a:p>
            <a:pPr lvl="2"/>
            <a:r>
              <a:t>Text úrovně 3</a:t>
            </a:r>
          </a:p>
          <a:p>
            <a:pPr lvl="3"/>
            <a:r>
              <a:t>Text úrovně 4</a:t>
            </a:r>
          </a:p>
          <a:p>
            <a:pPr lvl="4"/>
            <a:r>
              <a:t>Text úrovně 5</a:t>
            </a:r>
          </a:p>
        </p:txBody>
      </p:sp>
      <p:sp>
        <p:nvSpPr>
          <p:cNvPr id="14" name="Číslo snímku"/>
          <p:cNvSpPr txBox="1">
            <a:spLocks noGrp="1"/>
          </p:cNvSpPr>
          <p:nvPr>
            <p:ph type="sldNum" sz="quarter" idx="2"/>
          </p:nvPr>
        </p:nvSpPr>
        <p:spPr>
          <a:xfrm>
            <a:off x="11995150" y="13227050"/>
            <a:ext cx="419100" cy="508000"/>
          </a:xfrm>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ka">
    <p:spTree>
      <p:nvGrpSpPr>
        <p:cNvPr id="1" name=""/>
        <p:cNvGrpSpPr/>
        <p:nvPr/>
      </p:nvGrpSpPr>
      <p:grpSpPr>
        <a:xfrm>
          <a:off x="0" y="0"/>
          <a:ext cx="0" cy="0"/>
          <a:chOff x="0" y="0"/>
          <a:chExt cx="0" cy="0"/>
        </a:xfrm>
      </p:grpSpPr>
      <p:sp>
        <p:nvSpPr>
          <p:cNvPr id="103" name="Malé město vestavěné do svahu nad oceánem"/>
          <p:cNvSpPr>
            <a:spLocks noGrp="1"/>
          </p:cNvSpPr>
          <p:nvPr>
            <p:ph type="pic" idx="21"/>
          </p:nvPr>
        </p:nvSpPr>
        <p:spPr>
          <a:xfrm>
            <a:off x="3311" y="5001"/>
            <a:ext cx="24422101" cy="17201286"/>
          </a:xfrm>
          <a:prstGeom prst="rect">
            <a:avLst/>
          </a:prstGeom>
        </p:spPr>
        <p:txBody>
          <a:bodyPr lIns="91439" tIns="45719" rIns="91439" bIns="45719" anchor="t">
            <a:noAutofit/>
          </a:bodyPr>
          <a:lstStyle/>
          <a:p>
            <a:endParaRPr/>
          </a:p>
        </p:txBody>
      </p:sp>
      <p:sp>
        <p:nvSpPr>
          <p:cNvPr id="104"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ázdný">
    <p:spTree>
      <p:nvGrpSpPr>
        <p:cNvPr id="1" name=""/>
        <p:cNvGrpSpPr/>
        <p:nvPr/>
      </p:nvGrpSpPr>
      <p:grpSpPr>
        <a:xfrm>
          <a:off x="0" y="0"/>
          <a:ext cx="0" cy="0"/>
          <a:chOff x="0" y="0"/>
          <a:chExt cx="0" cy="0"/>
        </a:xfrm>
      </p:grpSpPr>
      <p:sp>
        <p:nvSpPr>
          <p:cNvPr id="111"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grafie - na šířku">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Malé město vestavěné do svahu nad oceánem"/>
          <p:cNvSpPr>
            <a:spLocks noGrp="1"/>
          </p:cNvSpPr>
          <p:nvPr>
            <p:ph type="pic" idx="21"/>
          </p:nvPr>
        </p:nvSpPr>
        <p:spPr>
          <a:xfrm>
            <a:off x="2438400" y="-482600"/>
            <a:ext cx="19507200" cy="13739560"/>
          </a:xfrm>
          <a:prstGeom prst="rect">
            <a:avLst/>
          </a:prstGeom>
          <a:ln w="9525">
            <a:round/>
          </a:ln>
        </p:spPr>
        <p:txBody>
          <a:bodyPr lIns="91439" tIns="45719" rIns="91439" bIns="45719" anchor="t">
            <a:noAutofit/>
          </a:bodyPr>
          <a:lstStyle/>
          <a:p>
            <a:endParaRPr/>
          </a:p>
        </p:txBody>
      </p:sp>
      <p:sp>
        <p:nvSpPr>
          <p:cNvPr id="22" name="Text názvu"/>
          <p:cNvSpPr txBox="1">
            <a:spLocks noGrp="1"/>
          </p:cNvSpPr>
          <p:nvPr>
            <p:ph type="title"/>
          </p:nvPr>
        </p:nvSpPr>
        <p:spPr>
          <a:xfrm>
            <a:off x="3454400" y="10287000"/>
            <a:ext cx="17475200" cy="1638300"/>
          </a:xfrm>
          <a:prstGeom prst="rect">
            <a:avLst/>
          </a:prstGeom>
        </p:spPr>
        <p:txBody>
          <a:bodyPr/>
          <a:lstStyle>
            <a:lvl1pPr>
              <a:defRPr sz="10600">
                <a:solidFill>
                  <a:srgbClr val="F4D799"/>
                </a:solidFill>
                <a:effectLst>
                  <a:outerShdw blurRad="25400" dist="25400" dir="16200000" rotWithShape="0">
                    <a:srgbClr val="000000">
                      <a:alpha val="34000"/>
                    </a:srgbClr>
                  </a:outerShdw>
                </a:effectLst>
              </a:defRPr>
            </a:lvl1pPr>
          </a:lstStyle>
          <a:p>
            <a:r>
              <a:t>Text názvu</a:t>
            </a:r>
          </a:p>
        </p:txBody>
      </p:sp>
      <p:sp>
        <p:nvSpPr>
          <p:cNvPr id="23" name="Text úrovně 1…"/>
          <p:cNvSpPr txBox="1">
            <a:spLocks noGrp="1"/>
          </p:cNvSpPr>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Text úrovně 1</a:t>
            </a:r>
          </a:p>
          <a:p>
            <a:pPr lvl="1"/>
            <a:r>
              <a:t>Text úrovně 2</a:t>
            </a:r>
          </a:p>
          <a:p>
            <a:pPr lvl="2"/>
            <a:r>
              <a:t>Text úrovně 3</a:t>
            </a:r>
          </a:p>
          <a:p>
            <a:pPr lvl="3"/>
            <a:r>
              <a:t>Text úrovně 4</a:t>
            </a:r>
          </a:p>
          <a:p>
            <a:pPr lvl="4"/>
            <a:r>
              <a:t>Text úrovně 5</a:t>
            </a:r>
          </a:p>
        </p:txBody>
      </p:sp>
      <p:sp>
        <p:nvSpPr>
          <p:cNvPr id="24" name="Číslo snímku"/>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Název - ve středu">
    <p:spTree>
      <p:nvGrpSpPr>
        <p:cNvPr id="1" name=""/>
        <p:cNvGrpSpPr/>
        <p:nvPr/>
      </p:nvGrpSpPr>
      <p:grpSpPr>
        <a:xfrm>
          <a:off x="0" y="0"/>
          <a:ext cx="0" cy="0"/>
          <a:chOff x="0" y="0"/>
          <a:chExt cx="0" cy="0"/>
        </a:xfrm>
      </p:grpSpPr>
      <p:sp>
        <p:nvSpPr>
          <p:cNvPr id="31" name="Text názvu"/>
          <p:cNvSpPr txBox="1">
            <a:spLocks noGrp="1"/>
          </p:cNvSpPr>
          <p:nvPr>
            <p:ph type="title"/>
          </p:nvPr>
        </p:nvSpPr>
        <p:spPr>
          <a:xfrm>
            <a:off x="2387600" y="5308600"/>
            <a:ext cx="19621500" cy="3111500"/>
          </a:xfrm>
          <a:prstGeom prst="rect">
            <a:avLst/>
          </a:prstGeom>
        </p:spPr>
        <p:txBody>
          <a:bodyPr/>
          <a:lstStyle/>
          <a:p>
            <a:r>
              <a:t>Text názvu</a:t>
            </a:r>
          </a:p>
        </p:txBody>
      </p:sp>
      <p:sp>
        <p:nvSpPr>
          <p:cNvPr id="3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grafie - na výšku">
    <p:spTree>
      <p:nvGrpSpPr>
        <p:cNvPr id="1" name=""/>
        <p:cNvGrpSpPr/>
        <p:nvPr/>
      </p:nvGrpSpPr>
      <p:grpSpPr>
        <a:xfrm>
          <a:off x="0" y="0"/>
          <a:ext cx="0" cy="0"/>
          <a:chOff x="0" y="0"/>
          <a:chExt cx="0" cy="0"/>
        </a:xfrm>
      </p:grpSpPr>
      <p:sp>
        <p:nvSpPr>
          <p:cNvPr id="39" name="Malé město vestavěné do svahu nad oceánem"/>
          <p:cNvSpPr>
            <a:spLocks noGrp="1"/>
          </p:cNvSpPr>
          <p:nvPr>
            <p:ph type="pic" idx="21"/>
          </p:nvPr>
        </p:nvSpPr>
        <p:spPr>
          <a:xfrm>
            <a:off x="11099182" y="1524000"/>
            <a:ext cx="15562608" cy="10961254"/>
          </a:xfrm>
          <a:prstGeom prst="rect">
            <a:avLst/>
          </a:prstGeom>
          <a:ln w="9525">
            <a:round/>
          </a:ln>
        </p:spPr>
        <p:txBody>
          <a:bodyPr lIns="91439" tIns="45719" rIns="91439" bIns="45719" anchor="t">
            <a:noAutofit/>
          </a:bodyPr>
          <a:lstStyle/>
          <a:p>
            <a:endParaRPr/>
          </a:p>
        </p:txBody>
      </p:sp>
      <p:sp>
        <p:nvSpPr>
          <p:cNvPr id="40" name="Text názvu"/>
          <p:cNvSpPr txBox="1">
            <a:spLocks noGrp="1"/>
          </p:cNvSpPr>
          <p:nvPr>
            <p:ph type="title"/>
          </p:nvPr>
        </p:nvSpPr>
        <p:spPr>
          <a:xfrm>
            <a:off x="1447800" y="3708400"/>
            <a:ext cx="11341100" cy="3429000"/>
          </a:xfrm>
          <a:prstGeom prst="rect">
            <a:avLst/>
          </a:prstGeom>
        </p:spPr>
        <p:txBody>
          <a:bodyPr anchor="b"/>
          <a:lstStyle/>
          <a:p>
            <a:r>
              <a:t>Text názvu</a:t>
            </a:r>
          </a:p>
        </p:txBody>
      </p:sp>
      <p:sp>
        <p:nvSpPr>
          <p:cNvPr id="41" name="Text úrovně 1…"/>
          <p:cNvSpPr txBox="1">
            <a:spLocks noGrp="1"/>
          </p:cNvSpPr>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r>
              <a:t>Text úrovně 1</a:t>
            </a:r>
          </a:p>
          <a:p>
            <a:pPr lvl="1"/>
            <a:r>
              <a:t>Text úrovně 2</a:t>
            </a:r>
          </a:p>
          <a:p>
            <a:pPr lvl="2"/>
            <a:r>
              <a:t>Text úrovně 3</a:t>
            </a:r>
          </a:p>
          <a:p>
            <a:pPr lvl="3"/>
            <a:r>
              <a:t>Text úrovně 4</a:t>
            </a:r>
          </a:p>
          <a:p>
            <a:pPr lvl="4"/>
            <a:r>
              <a:t>Text úrovně 5</a:t>
            </a:r>
          </a:p>
        </p:txBody>
      </p:sp>
      <p:sp>
        <p:nvSpPr>
          <p:cNvPr id="42"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Název a odrážk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ext názvu"/>
          <p:cNvSpPr txBox="1">
            <a:spLocks noGrp="1"/>
          </p:cNvSpPr>
          <p:nvPr>
            <p:ph type="title"/>
          </p:nvPr>
        </p:nvSpPr>
        <p:spPr>
          <a:prstGeom prst="rect">
            <a:avLst/>
          </a:prstGeom>
        </p:spPr>
        <p:txBody>
          <a:bodyPr/>
          <a:lstStyle/>
          <a:p>
            <a:r>
              <a:t>Text názvu</a:t>
            </a:r>
          </a:p>
        </p:txBody>
      </p:sp>
      <p:sp>
        <p:nvSpPr>
          <p:cNvPr id="58" name="Text úrovně 1…"/>
          <p:cNvSpPr txBox="1">
            <a:spLocks noGrp="1"/>
          </p:cNvSpPr>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Text úrovně 1</a:t>
            </a:r>
          </a:p>
          <a:p>
            <a:pPr lvl="1"/>
            <a:r>
              <a:t>Text úrovně 2</a:t>
            </a:r>
          </a:p>
          <a:p>
            <a:pPr lvl="2"/>
            <a:r>
              <a:t>Text úrovně 3</a:t>
            </a:r>
          </a:p>
          <a:p>
            <a:pPr lvl="3"/>
            <a:r>
              <a:t>Text úrovně 4</a:t>
            </a:r>
          </a:p>
          <a:p>
            <a:pPr lvl="4"/>
            <a:r>
              <a:t>Text úrovně 5</a:t>
            </a:r>
          </a:p>
        </p:txBody>
      </p:sp>
      <p:sp>
        <p:nvSpPr>
          <p:cNvPr id="5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ázev, odrážky, fotk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Malé město vestavěné do svahu nad oceánem"/>
          <p:cNvSpPr>
            <a:spLocks noGrp="1"/>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endParaRPr/>
          </a:p>
        </p:txBody>
      </p:sp>
      <p:sp>
        <p:nvSpPr>
          <p:cNvPr id="67" name="Text názvu"/>
          <p:cNvSpPr txBox="1">
            <a:spLocks noGrp="1"/>
          </p:cNvSpPr>
          <p:nvPr>
            <p:ph type="title"/>
          </p:nvPr>
        </p:nvSpPr>
        <p:spPr>
          <a:prstGeom prst="rect">
            <a:avLst/>
          </a:prstGeom>
        </p:spPr>
        <p:txBody>
          <a:bodyPr/>
          <a:lstStyle/>
          <a:p>
            <a:r>
              <a:t>Text názvu</a:t>
            </a:r>
          </a:p>
        </p:txBody>
      </p:sp>
      <p:sp>
        <p:nvSpPr>
          <p:cNvPr id="68" name="Text úrovně 1…"/>
          <p:cNvSpPr txBox="1">
            <a:spLocks noGrp="1"/>
          </p:cNvSpPr>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Text úrovně 1</a:t>
            </a:r>
          </a:p>
          <a:p>
            <a:pPr lvl="1"/>
            <a:r>
              <a:t>Text úrovně 2</a:t>
            </a:r>
          </a:p>
          <a:p>
            <a:pPr lvl="2"/>
            <a:r>
              <a:t>Text úrovně 3</a:t>
            </a:r>
          </a:p>
          <a:p>
            <a:pPr lvl="3"/>
            <a:r>
              <a:t>Text úrovně 4</a:t>
            </a:r>
          </a:p>
          <a:p>
            <a:pPr lvl="4"/>
            <a:r>
              <a:t>Text úrovně 5</a:t>
            </a:r>
          </a:p>
        </p:txBody>
      </p:sp>
      <p:sp>
        <p:nvSpPr>
          <p:cNvPr id="69"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drážky">
    <p:spTree>
      <p:nvGrpSpPr>
        <p:cNvPr id="1" name=""/>
        <p:cNvGrpSpPr/>
        <p:nvPr/>
      </p:nvGrpSpPr>
      <p:grpSpPr>
        <a:xfrm>
          <a:off x="0" y="0"/>
          <a:ext cx="0" cy="0"/>
          <a:chOff x="0" y="0"/>
          <a:chExt cx="0" cy="0"/>
        </a:xfrm>
      </p:grpSpPr>
      <p:sp>
        <p:nvSpPr>
          <p:cNvPr id="76" name="Text úrovně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 úrovně 1</a:t>
            </a:r>
          </a:p>
          <a:p>
            <a:pPr lvl="1"/>
            <a:r>
              <a:t>Text úrovně 2</a:t>
            </a:r>
          </a:p>
          <a:p>
            <a:pPr lvl="2"/>
            <a:r>
              <a:t>Text úrovně 3</a:t>
            </a:r>
          </a:p>
          <a:p>
            <a:pPr lvl="3"/>
            <a:r>
              <a:t>Text úrovně 4</a:t>
            </a:r>
          </a:p>
          <a:p>
            <a:pPr lvl="4"/>
            <a:r>
              <a:t>Text úrovně 5</a:t>
            </a:r>
          </a:p>
        </p:txBody>
      </p:sp>
      <p:sp>
        <p:nvSpPr>
          <p:cNvPr id="7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grafie – 3 na výšku">
    <p:spTree>
      <p:nvGrpSpPr>
        <p:cNvPr id="1" name=""/>
        <p:cNvGrpSpPr/>
        <p:nvPr/>
      </p:nvGrpSpPr>
      <p:grpSpPr>
        <a:xfrm>
          <a:off x="0" y="0"/>
          <a:ext cx="0" cy="0"/>
          <a:chOff x="0" y="0"/>
          <a:chExt cx="0" cy="0"/>
        </a:xfrm>
      </p:grpSpPr>
      <p:sp>
        <p:nvSpPr>
          <p:cNvPr id="84" name="Kamenná budova v Maroku s oceánem a oblohou v pozadí"/>
          <p:cNvSpPr>
            <a:spLocks noGrp="1"/>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endParaRPr/>
          </a:p>
        </p:txBody>
      </p:sp>
      <p:sp>
        <p:nvSpPr>
          <p:cNvPr id="85" name="Malé město vestavěné do svahu nad oceánem"/>
          <p:cNvSpPr>
            <a:spLocks noGrp="1"/>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endParaRPr/>
          </a:p>
        </p:txBody>
      </p:sp>
      <p:sp>
        <p:nvSpPr>
          <p:cNvPr id="86" name="Přírodní kamenný oblouk na pláži v Maroku"/>
          <p:cNvSpPr>
            <a:spLocks noGrp="1"/>
          </p:cNvSpPr>
          <p:nvPr>
            <p:ph type="pic" idx="23"/>
          </p:nvPr>
        </p:nvSpPr>
        <p:spPr>
          <a:xfrm>
            <a:off x="1651000" y="-1193800"/>
            <a:ext cx="10502900" cy="16110521"/>
          </a:xfrm>
          <a:prstGeom prst="rect">
            <a:avLst/>
          </a:prstGeom>
          <a:ln w="9525">
            <a:round/>
          </a:ln>
        </p:spPr>
        <p:txBody>
          <a:bodyPr lIns="91439" tIns="45719" rIns="91439" bIns="45719" anchor="t">
            <a:noAutofit/>
          </a:bodyPr>
          <a:lstStyle/>
          <a:p>
            <a:endParaRPr/>
          </a:p>
        </p:txBody>
      </p:sp>
      <p:sp>
        <p:nvSpPr>
          <p:cNvPr id="87"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itát">
    <p:spTree>
      <p:nvGrpSpPr>
        <p:cNvPr id="1" name=""/>
        <p:cNvGrpSpPr/>
        <p:nvPr/>
      </p:nvGrpSpPr>
      <p:grpSpPr>
        <a:xfrm>
          <a:off x="0" y="0"/>
          <a:ext cx="0" cy="0"/>
          <a:chOff x="0" y="0"/>
          <a:chExt cx="0" cy="0"/>
        </a:xfrm>
      </p:grpSpPr>
      <p:sp>
        <p:nvSpPr>
          <p:cNvPr id="94" name="–Josef Novák"/>
          <p:cNvSpPr txBox="1">
            <a:spLocks noGrp="1"/>
          </p:cNvSpPr>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r>
              <a:t>–Josef Novák</a:t>
            </a:r>
          </a:p>
        </p:txBody>
      </p:sp>
      <p:sp>
        <p:nvSpPr>
          <p:cNvPr id="95" name="„Sem napište citát.“"/>
          <p:cNvSpPr txBox="1">
            <a:spLocks noGrp="1"/>
          </p:cNvSpPr>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r>
              <a:t>„Sem napište citát.“</a:t>
            </a:r>
          </a:p>
        </p:txBody>
      </p:sp>
      <p:sp>
        <p:nvSpPr>
          <p:cNvPr id="96" name="Číslo snímku"/>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ext úrovně 1…"/>
          <p:cNvSpPr txBox="1">
            <a:spLocks noGrp="1"/>
          </p:cNvSpPr>
          <p:nvPr>
            <p:ph type="body" idx="1"/>
          </p:nvPr>
        </p:nvSpPr>
        <p:spPr>
          <a:xfrm>
            <a:off x="2387600" y="1295400"/>
            <a:ext cx="19621500" cy="1112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Text úrovně 1</a:t>
            </a:r>
          </a:p>
          <a:p>
            <a:pPr lvl="1"/>
            <a:r>
              <a:t>Text úrovně 2</a:t>
            </a:r>
          </a:p>
          <a:p>
            <a:pPr lvl="2"/>
            <a:r>
              <a:t>Text úrovně 3</a:t>
            </a:r>
          </a:p>
          <a:p>
            <a:pPr lvl="3"/>
            <a:r>
              <a:t>Text úrovně 4</a:t>
            </a:r>
          </a:p>
          <a:p>
            <a:pPr lvl="4"/>
            <a:r>
              <a:t>Text úrovně 5</a:t>
            </a:r>
          </a:p>
        </p:txBody>
      </p:sp>
      <p:sp>
        <p:nvSpPr>
          <p:cNvPr id="3" name="Text názvu"/>
          <p:cNvSpPr txBox="1">
            <a:spLocks noGrp="1"/>
          </p:cNvSpPr>
          <p:nvPr>
            <p:ph type="title"/>
          </p:nvPr>
        </p:nvSpPr>
        <p:spPr>
          <a:xfrm>
            <a:off x="2387600" y="1193800"/>
            <a:ext cx="19621500" cy="2324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 názvu</a:t>
            </a:r>
          </a:p>
        </p:txBody>
      </p:sp>
      <p:sp>
        <p:nvSpPr>
          <p:cNvPr id="4" name="Číslo snímku"/>
          <p:cNvSpPr txBox="1">
            <a:spLocks noGrp="1"/>
          </p:cNvSpPr>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sz="2400"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14"/>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2738748" y="1293302"/>
            <a:ext cx="3840813" cy="2194750"/>
          </a:xfrm>
          <a:prstGeom prst="rect">
            <a:avLst/>
          </a:prstGeom>
        </p:spPr>
      </p:pic>
      <p:sp>
        <p:nvSpPr>
          <p:cNvPr id="4" name="Obdélník 3"/>
          <p:cNvSpPr/>
          <p:nvPr/>
        </p:nvSpPr>
        <p:spPr>
          <a:xfrm>
            <a:off x="2558596" y="6396335"/>
            <a:ext cx="19266813" cy="5909310"/>
          </a:xfrm>
          <a:prstGeom prst="rect">
            <a:avLst/>
          </a:prstGeom>
          <a:noFill/>
        </p:spPr>
        <p:txBody>
          <a:bodyPr wrap="none" lIns="91440" tIns="45720" rIns="91440" bIns="45720">
            <a:spAutoFit/>
          </a:bodyPr>
          <a:lstStyle/>
          <a:p>
            <a:pPr algn="ctr"/>
            <a:r>
              <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Stážistky: Tereza Hrzánová</a:t>
            </a:r>
          </a:p>
          <a:p>
            <a:pPr algn="ctr"/>
            <a:r>
              <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Tereza </a:t>
            </a:r>
            <a:r>
              <a:rPr lang="cs-CZ"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Dražíková</a:t>
            </a:r>
            <a:endPar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Číslo projektu: 2022-1-CZ01-KA122-SCH-000077054</a:t>
            </a:r>
          </a:p>
          <a:p>
            <a:pPr algn="ctr"/>
            <a:r>
              <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Název projektu: Erasmus pro DUHU</a:t>
            </a:r>
          </a:p>
          <a:p>
            <a:pPr algn="ctr"/>
            <a:r>
              <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PRZEDSZKOLE NR 60 IM JANA BRZECHWY W GDANSKU</a:t>
            </a:r>
          </a:p>
          <a:p>
            <a:pPr algn="ctr"/>
            <a:r>
              <a:rPr lang="cs-CZ"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Orlowska</a:t>
            </a:r>
            <a:r>
              <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19, </a:t>
            </a:r>
            <a:r>
              <a:rPr lang="cs-CZ"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Gdansk</a:t>
            </a:r>
            <a:r>
              <a:rPr lang="cs-CZ"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Polsko</a:t>
            </a:r>
            <a:endParaRPr lang="cs-CZ"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Obrázek 4">
            <a:extLst>
              <a:ext uri="{FF2B5EF4-FFF2-40B4-BE49-F238E27FC236}">
                <a16:creationId xmlns:a16="http://schemas.microsoft.com/office/drawing/2014/main" id="{D3901609-A25B-1C08-8DFA-35414F20CD3F}"/>
              </a:ext>
            </a:extLst>
          </p:cNvPr>
          <p:cNvPicPr>
            <a:picLocks noChangeAspect="1"/>
          </p:cNvPicPr>
          <p:nvPr/>
        </p:nvPicPr>
        <p:blipFill>
          <a:blip r:embed="rId3"/>
          <a:stretch>
            <a:fillRect/>
          </a:stretch>
        </p:blipFill>
        <p:spPr>
          <a:xfrm>
            <a:off x="5576048" y="1758135"/>
            <a:ext cx="4970885" cy="1265084"/>
          </a:xfrm>
          <a:prstGeom prst="rect">
            <a:avLst/>
          </a:prstGeom>
        </p:spPr>
      </p:pic>
    </p:spTree>
    <p:extLst>
      <p:ext uri="{BB962C8B-B14F-4D97-AF65-F5344CB8AC3E}">
        <p14:creationId xmlns:p14="http://schemas.microsoft.com/office/powerpoint/2010/main" val="425538268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ravá ruka"/>
          <p:cNvSpPr txBox="1">
            <a:spLocks noGrp="1"/>
          </p:cNvSpPr>
          <p:nvPr>
            <p:ph type="title"/>
          </p:nvPr>
        </p:nvSpPr>
        <p:spPr>
          <a:prstGeom prst="rect">
            <a:avLst/>
          </a:prstGeom>
          <a:ln w="9525">
            <a:round/>
          </a:ln>
        </p:spPr>
        <p:txBody>
          <a:bodyPr/>
          <a:lstStyle>
            <a:lvl1pPr defTabSz="379729">
              <a:defRPr sz="7130">
                <a:solidFill>
                  <a:schemeClr val="accent4">
                    <a:hueOff val="-255697"/>
                    <a:satOff val="-2070"/>
                    <a:lumOff val="-12024"/>
                  </a:schemeClr>
                </a:solidFill>
                <a:effectLst>
                  <a:outerShdw blurRad="5842" dist="5842" dir="16200000" rotWithShape="0">
                    <a:srgbClr val="000000">
                      <a:alpha val="50000"/>
                    </a:srgbClr>
                  </a:outerShdw>
                </a:effectLst>
              </a:defRPr>
            </a:lvl1pPr>
          </a:lstStyle>
          <a:p>
            <a:r>
              <a:t>Pravá ruka</a:t>
            </a:r>
          </a:p>
        </p:txBody>
      </p:sp>
      <p:sp>
        <p:nvSpPr>
          <p:cNvPr id="199" name="Pravá ruka, tedy asistent pedagoga, je dítě, které se podílí na pomoci učiteli při přípravě úkolů, činností nebo her. Správně připravené šestileté a dokonce i pětileté děti jsou dostatečně zodpovědné za to, aby občas opustily místnost, za účelem daného ú"/>
          <p:cNvSpPr txBox="1">
            <a:spLocks noGrp="1"/>
          </p:cNvSpPr>
          <p:nvPr>
            <p:ph type="body" sz="half" idx="1"/>
          </p:nvPr>
        </p:nvSpPr>
        <p:spPr>
          <a:xfrm>
            <a:off x="1724089" y="3927854"/>
            <a:ext cx="9855201" cy="7899401"/>
          </a:xfrm>
          <a:prstGeom prst="rect">
            <a:avLst/>
          </a:prstGeom>
        </p:spPr>
        <p:txBody>
          <a:bodyPr/>
          <a:lstStyle>
            <a:lvl1pPr marL="0" indent="0" algn="ctr" defTabSz="792479">
              <a:lnSpc>
                <a:spcPct val="100000"/>
              </a:lnSpc>
              <a:spcBef>
                <a:spcPts val="0"/>
              </a:spcBef>
              <a:buSzTx/>
              <a:buNone/>
              <a:defRPr sz="4224" i="0">
                <a:solidFill>
                  <a:srgbClr val="4B4B4B"/>
                </a:solidFill>
              </a:defRPr>
            </a:lvl1pPr>
          </a:lstStyle>
          <a:p>
            <a:pPr>
              <a:defRPr>
                <a:effectLst/>
              </a:defRPr>
            </a:pPr>
            <a:r>
              <a:t>Pravá ruka, tedy asistent pedagoga, je dítě, které se podílí na pomoci učiteli při přípravě úkolů, činností nebo her. Správně připravené šestileté a dokonce i pětileté děti jsou dostatečně zodpovědné za to, aby občas opustily místnost, za účelem daného úkolu. Děti se proto se souhlasem učitelky někdy samy pohybují po budově školky. Poté nosí speciální visačku „Mám úkol“, což znamená, že odchod dítěte z místnosti je se svolením a vědomím učitele.</a:t>
            </a:r>
          </a:p>
        </p:txBody>
      </p:sp>
      <p:grpSp>
        <p:nvGrpSpPr>
          <p:cNvPr id="202" name="page35image40622176.jpg"/>
          <p:cNvGrpSpPr/>
          <p:nvPr/>
        </p:nvGrpSpPr>
        <p:grpSpPr>
          <a:xfrm>
            <a:off x="13632434" y="8922149"/>
            <a:ext cx="4318072" cy="3379596"/>
            <a:chOff x="0" y="0"/>
            <a:chExt cx="4318070" cy="3379595"/>
          </a:xfrm>
        </p:grpSpPr>
        <p:pic>
          <p:nvPicPr>
            <p:cNvPr id="201" name="page35image40622176.jpg" descr="page35image40622176.jpg"/>
            <p:cNvPicPr>
              <a:picLocks noChangeAspect="1"/>
            </p:cNvPicPr>
            <p:nvPr/>
          </p:nvPicPr>
          <p:blipFill>
            <a:blip r:embed="rId2"/>
            <a:stretch>
              <a:fillRect/>
            </a:stretch>
          </p:blipFill>
          <p:spPr>
            <a:xfrm>
              <a:off x="127000" y="88900"/>
              <a:ext cx="4064071" cy="3049396"/>
            </a:xfrm>
            <a:prstGeom prst="rect">
              <a:avLst/>
            </a:prstGeom>
            <a:ln>
              <a:noFill/>
            </a:ln>
            <a:effectLst/>
          </p:spPr>
        </p:pic>
        <p:pic>
          <p:nvPicPr>
            <p:cNvPr id="200" name="page35image40622176.jpg" descr="page35image40622176.jpg"/>
            <p:cNvPicPr>
              <a:picLocks/>
            </p:cNvPicPr>
            <p:nvPr/>
          </p:nvPicPr>
          <p:blipFill>
            <a:blip r:embed="rId3"/>
            <a:stretch>
              <a:fillRect/>
            </a:stretch>
          </p:blipFill>
          <p:spPr>
            <a:xfrm>
              <a:off x="0" y="-1"/>
              <a:ext cx="4318071" cy="3379597"/>
            </a:xfrm>
            <a:prstGeom prst="rect">
              <a:avLst/>
            </a:prstGeom>
            <a:effectLst/>
          </p:spPr>
        </p:pic>
      </p:grpSp>
      <p:grpSp>
        <p:nvGrpSpPr>
          <p:cNvPr id="205" name="page35image40620096.png"/>
          <p:cNvGrpSpPr/>
          <p:nvPr/>
        </p:nvGrpSpPr>
        <p:grpSpPr>
          <a:xfrm>
            <a:off x="16818102" y="4159894"/>
            <a:ext cx="5000274" cy="6278958"/>
            <a:chOff x="0" y="0"/>
            <a:chExt cx="5000273" cy="6278957"/>
          </a:xfrm>
        </p:grpSpPr>
        <p:pic>
          <p:nvPicPr>
            <p:cNvPr id="204" name="page35image40620096.png" descr="page35image40620096.png"/>
            <p:cNvPicPr>
              <a:picLocks noChangeAspect="1"/>
            </p:cNvPicPr>
            <p:nvPr/>
          </p:nvPicPr>
          <p:blipFill>
            <a:blip r:embed="rId4"/>
            <a:srcRect r="3588"/>
            <a:stretch>
              <a:fillRect/>
            </a:stretch>
          </p:blipFill>
          <p:spPr>
            <a:xfrm>
              <a:off x="297299" y="88900"/>
              <a:ext cx="4575975" cy="5948758"/>
            </a:xfrm>
            <a:prstGeom prst="rect">
              <a:avLst/>
            </a:prstGeom>
            <a:ln>
              <a:noFill/>
            </a:ln>
            <a:effectLst/>
          </p:spPr>
        </p:pic>
        <p:pic>
          <p:nvPicPr>
            <p:cNvPr id="203" name="page35image40620096.png" descr="page35image40620096.png"/>
            <p:cNvPicPr>
              <a:picLocks/>
            </p:cNvPicPr>
            <p:nvPr/>
          </p:nvPicPr>
          <p:blipFill>
            <a:blip r:embed="rId5"/>
            <a:stretch>
              <a:fillRect/>
            </a:stretch>
          </p:blipFill>
          <p:spPr>
            <a:xfrm>
              <a:off x="0" y="-1"/>
              <a:ext cx="5000274" cy="627895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Funkční návod"/>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Funkční návod</a:t>
            </a:r>
          </a:p>
        </p:txBody>
      </p:sp>
      <p:sp>
        <p:nvSpPr>
          <p:cNvPr id="208" name="Instrukce krok za krokem jasně ukazuje dítěti, jak správně splnit úkol od začátku do konce. Instrukce…"/>
          <p:cNvSpPr txBox="1">
            <a:spLocks noGrp="1"/>
          </p:cNvSpPr>
          <p:nvPr>
            <p:ph type="body" sz="half" idx="1"/>
          </p:nvPr>
        </p:nvSpPr>
        <p:spPr>
          <a:xfrm>
            <a:off x="1703651" y="4164822"/>
            <a:ext cx="9855201" cy="7899401"/>
          </a:xfrm>
          <a:prstGeom prst="rect">
            <a:avLst/>
          </a:prstGeom>
        </p:spPr>
        <p:txBody>
          <a:bodyPr>
            <a:normAutofit/>
          </a:bodyPr>
          <a:lstStyle/>
          <a:p>
            <a:pPr marL="0" indent="0" algn="ctr" defTabSz="569594">
              <a:lnSpc>
                <a:spcPct val="100000"/>
              </a:lnSpc>
              <a:spcBef>
                <a:spcPts val="0"/>
              </a:spcBef>
              <a:buSzTx/>
              <a:buNone/>
              <a:defRPr sz="3036" i="0">
                <a:solidFill>
                  <a:srgbClr val="4B4B4B"/>
                </a:solidFill>
                <a:effectLst/>
              </a:defRPr>
            </a:pPr>
            <a:r>
              <a:t>Instrukce krok za krokem jasně ukazuje dítěti, jak správně splnit úkol od začátku do konce. Instrukce</a:t>
            </a:r>
          </a:p>
          <a:p>
            <a:pPr marL="0" indent="0" algn="ctr" defTabSz="569594">
              <a:lnSpc>
                <a:spcPct val="100000"/>
              </a:lnSpc>
              <a:spcBef>
                <a:spcPts val="0"/>
              </a:spcBef>
              <a:buSzTx/>
              <a:buNone/>
              <a:defRPr sz="3036" i="0">
                <a:solidFill>
                  <a:srgbClr val="4B4B4B"/>
                </a:solidFill>
                <a:effectLst/>
              </a:defRPr>
            </a:pPr>
            <a:r>
              <a:t>Funkční cedule umístěné v koupelně podrobně ukazují, jak si správně mýt ruce. Pokyny v šatně dětem připomínají správné pořadí oblékání a svlékání svrchního oděvu před odchodem ven a po návratu ze dvora. Návody k úkolům naopak vedou dítě v dalších krocích k cíli, kterým je splnění úkolu.Tento způsob vizualizace umožňuje dětem jednat efektivně, zajišťuje řád, dodržování vypracovaných, osvědčených vzorů, dává dětem příležitost být vysoce nezávislý.</a:t>
            </a:r>
          </a:p>
          <a:p>
            <a:pPr marL="0" indent="0" algn="ctr" defTabSz="569594">
              <a:lnSpc>
                <a:spcPct val="100000"/>
              </a:lnSpc>
              <a:spcBef>
                <a:spcPts val="0"/>
              </a:spcBef>
              <a:buSzTx/>
              <a:buNone/>
              <a:defRPr sz="3036" i="0">
                <a:solidFill>
                  <a:srgbClr val="4B4B4B"/>
                </a:solidFill>
                <a:effectLst/>
              </a:defRPr>
            </a:pPr>
            <a:r>
              <a:t>Zodpovědnost - chodit na WC</a:t>
            </a:r>
          </a:p>
          <a:p>
            <a:pPr marL="0" indent="0" algn="ctr" defTabSz="569594">
              <a:lnSpc>
                <a:spcPct val="100000"/>
              </a:lnSpc>
              <a:spcBef>
                <a:spcPts val="0"/>
              </a:spcBef>
              <a:buSzTx/>
              <a:buNone/>
              <a:defRPr sz="3036" i="0">
                <a:solidFill>
                  <a:srgbClr val="4B4B4B"/>
                </a:solidFill>
                <a:effectLst/>
              </a:defRPr>
            </a:pPr>
            <a:r>
              <a:t>   Děti, které chtějí použít toaletu, si s sebou vezmou věšák, který umístí na dveře kabinky. Takový systém eliminuje zbytečné koukání nebo tlačenici v koupelně, protože díky</a:t>
            </a:r>
          </a:p>
          <a:p>
            <a:pPr marL="0" indent="0" algn="ctr" defTabSz="569594">
              <a:lnSpc>
                <a:spcPct val="100000"/>
              </a:lnSpc>
              <a:spcBef>
                <a:spcPts val="0"/>
              </a:spcBef>
              <a:buSzTx/>
              <a:buNone/>
              <a:defRPr sz="3036" i="0">
                <a:solidFill>
                  <a:srgbClr val="4B4B4B"/>
                </a:solidFill>
                <a:effectLst/>
              </a:defRPr>
            </a:pPr>
            <a:r>
              <a:t>věšákům děti vidí, zda a kolik kabinek je obsazeno.</a:t>
            </a:r>
          </a:p>
        </p:txBody>
      </p:sp>
      <p:grpSp>
        <p:nvGrpSpPr>
          <p:cNvPr id="211" name="page27image59545488.png"/>
          <p:cNvGrpSpPr/>
          <p:nvPr/>
        </p:nvGrpSpPr>
        <p:grpSpPr>
          <a:xfrm>
            <a:off x="13152160" y="3772820"/>
            <a:ext cx="3284213" cy="3528760"/>
            <a:chOff x="0" y="0"/>
            <a:chExt cx="3284212" cy="3528758"/>
          </a:xfrm>
        </p:grpSpPr>
        <p:pic>
          <p:nvPicPr>
            <p:cNvPr id="210" name="page27image59545488.png" descr="page27image59545488.png"/>
            <p:cNvPicPr>
              <a:picLocks noChangeAspect="1"/>
            </p:cNvPicPr>
            <p:nvPr/>
          </p:nvPicPr>
          <p:blipFill>
            <a:blip r:embed="rId2"/>
            <a:stretch>
              <a:fillRect/>
            </a:stretch>
          </p:blipFill>
          <p:spPr>
            <a:xfrm>
              <a:off x="127000" y="88900"/>
              <a:ext cx="3030213" cy="3198559"/>
            </a:xfrm>
            <a:prstGeom prst="rect">
              <a:avLst/>
            </a:prstGeom>
            <a:ln>
              <a:noFill/>
            </a:ln>
            <a:effectLst/>
          </p:spPr>
        </p:pic>
        <p:pic>
          <p:nvPicPr>
            <p:cNvPr id="209" name="page27image59545488.png" descr="page27image59545488.png"/>
            <p:cNvPicPr>
              <a:picLocks/>
            </p:cNvPicPr>
            <p:nvPr/>
          </p:nvPicPr>
          <p:blipFill>
            <a:blip r:embed="rId3"/>
            <a:stretch>
              <a:fillRect/>
            </a:stretch>
          </p:blipFill>
          <p:spPr>
            <a:xfrm>
              <a:off x="0" y="0"/>
              <a:ext cx="3284213" cy="3528759"/>
            </a:xfrm>
            <a:prstGeom prst="rect">
              <a:avLst/>
            </a:prstGeom>
            <a:effectLst/>
          </p:spPr>
        </p:pic>
      </p:grpSp>
      <p:sp>
        <p:nvSpPr>
          <p:cNvPr id="212" name="Text"/>
          <p:cNvSpPr txBox="1"/>
          <p:nvPr/>
        </p:nvSpPr>
        <p:spPr>
          <a:xfrm>
            <a:off x="8356600" y="31241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
        <p:nvSpPr>
          <p:cNvPr id="213" name="Text"/>
          <p:cNvSpPr txBox="1"/>
          <p:nvPr/>
        </p:nvSpPr>
        <p:spPr>
          <a:xfrm>
            <a:off x="18484850" y="52323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16" name="page28image59755152.jpg"/>
          <p:cNvGrpSpPr/>
          <p:nvPr/>
        </p:nvGrpSpPr>
        <p:grpSpPr>
          <a:xfrm>
            <a:off x="13675326" y="7315200"/>
            <a:ext cx="2989755" cy="5026579"/>
            <a:chOff x="0" y="0"/>
            <a:chExt cx="2989754" cy="5026578"/>
          </a:xfrm>
        </p:grpSpPr>
        <p:pic>
          <p:nvPicPr>
            <p:cNvPr id="215" name="page28image59755152.jpg" descr="page28image59755152.jpg"/>
            <p:cNvPicPr>
              <a:picLocks noChangeAspect="1"/>
            </p:cNvPicPr>
            <p:nvPr/>
          </p:nvPicPr>
          <p:blipFill>
            <a:blip r:embed="rId4"/>
            <a:stretch>
              <a:fillRect/>
            </a:stretch>
          </p:blipFill>
          <p:spPr>
            <a:xfrm>
              <a:off x="127000" y="88900"/>
              <a:ext cx="2735755" cy="4696379"/>
            </a:xfrm>
            <a:prstGeom prst="rect">
              <a:avLst/>
            </a:prstGeom>
            <a:ln>
              <a:noFill/>
            </a:ln>
            <a:effectLst/>
          </p:spPr>
        </p:pic>
        <p:pic>
          <p:nvPicPr>
            <p:cNvPr id="214" name="page28image59755152.jpg" descr="page28image59755152.jpg"/>
            <p:cNvPicPr>
              <a:picLocks/>
            </p:cNvPicPr>
            <p:nvPr/>
          </p:nvPicPr>
          <p:blipFill>
            <a:blip r:embed="rId5"/>
            <a:stretch>
              <a:fillRect/>
            </a:stretch>
          </p:blipFill>
          <p:spPr>
            <a:xfrm>
              <a:off x="0" y="0"/>
              <a:ext cx="2989755" cy="5026579"/>
            </a:xfrm>
            <a:prstGeom prst="rect">
              <a:avLst/>
            </a:prstGeom>
            <a:effectLst/>
          </p:spPr>
        </p:pic>
      </p:grpSp>
      <p:sp>
        <p:nvSpPr>
          <p:cNvPr id="217" name="Text"/>
          <p:cNvSpPr txBox="1"/>
          <p:nvPr/>
        </p:nvSpPr>
        <p:spPr>
          <a:xfrm>
            <a:off x="19380200" y="577214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20" name="page29image59529936.png"/>
          <p:cNvGrpSpPr/>
          <p:nvPr/>
        </p:nvGrpSpPr>
        <p:grpSpPr>
          <a:xfrm>
            <a:off x="16852900" y="3556000"/>
            <a:ext cx="3787775" cy="5041900"/>
            <a:chOff x="0" y="0"/>
            <a:chExt cx="3787775" cy="5041900"/>
          </a:xfrm>
        </p:grpSpPr>
        <p:pic>
          <p:nvPicPr>
            <p:cNvPr id="219" name="page29image59529936.png" descr="page29image59529936.png"/>
            <p:cNvPicPr>
              <a:picLocks noChangeAspect="1"/>
            </p:cNvPicPr>
            <p:nvPr/>
          </p:nvPicPr>
          <p:blipFill>
            <a:blip r:embed="rId6"/>
            <a:stretch>
              <a:fillRect/>
            </a:stretch>
          </p:blipFill>
          <p:spPr>
            <a:xfrm>
              <a:off x="127000" y="88900"/>
              <a:ext cx="3533775" cy="4711700"/>
            </a:xfrm>
            <a:prstGeom prst="rect">
              <a:avLst/>
            </a:prstGeom>
            <a:ln>
              <a:noFill/>
            </a:ln>
            <a:effectLst/>
          </p:spPr>
        </p:pic>
        <p:pic>
          <p:nvPicPr>
            <p:cNvPr id="218" name="page29image59529936.png" descr="page29image59529936.png"/>
            <p:cNvPicPr>
              <a:picLocks/>
            </p:cNvPicPr>
            <p:nvPr/>
          </p:nvPicPr>
          <p:blipFill>
            <a:blip r:embed="rId7"/>
            <a:stretch>
              <a:fillRect/>
            </a:stretch>
          </p:blipFill>
          <p:spPr>
            <a:xfrm>
              <a:off x="0" y="0"/>
              <a:ext cx="3787775" cy="5041900"/>
            </a:xfrm>
            <a:prstGeom prst="rect">
              <a:avLst/>
            </a:prstGeom>
            <a:effectLst/>
          </p:spPr>
        </p:pic>
      </p:grpSp>
      <p:sp>
        <p:nvSpPr>
          <p:cNvPr id="221" name="Text"/>
          <p:cNvSpPr txBox="1"/>
          <p:nvPr/>
        </p:nvSpPr>
        <p:spPr>
          <a:xfrm>
            <a:off x="9518650" y="34162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24" name="page29image59711408.png"/>
          <p:cNvGrpSpPr/>
          <p:nvPr/>
        </p:nvGrpSpPr>
        <p:grpSpPr>
          <a:xfrm>
            <a:off x="19385509" y="8394700"/>
            <a:ext cx="2989756" cy="3980820"/>
            <a:chOff x="0" y="0"/>
            <a:chExt cx="2989754" cy="3980819"/>
          </a:xfrm>
        </p:grpSpPr>
        <p:pic>
          <p:nvPicPr>
            <p:cNvPr id="223" name="page29image59711408.png" descr="page29image59711408.png"/>
            <p:cNvPicPr>
              <a:picLocks noChangeAspect="1"/>
            </p:cNvPicPr>
            <p:nvPr/>
          </p:nvPicPr>
          <p:blipFill>
            <a:blip r:embed="rId8"/>
            <a:stretch>
              <a:fillRect/>
            </a:stretch>
          </p:blipFill>
          <p:spPr>
            <a:xfrm>
              <a:off x="127000" y="88900"/>
              <a:ext cx="2735755" cy="3650620"/>
            </a:xfrm>
            <a:prstGeom prst="rect">
              <a:avLst/>
            </a:prstGeom>
            <a:ln>
              <a:noFill/>
            </a:ln>
            <a:effectLst/>
          </p:spPr>
        </p:pic>
        <p:pic>
          <p:nvPicPr>
            <p:cNvPr id="222" name="page29image59711408.png" descr="page29image59711408.png"/>
            <p:cNvPicPr>
              <a:picLocks/>
            </p:cNvPicPr>
            <p:nvPr/>
          </p:nvPicPr>
          <p:blipFill>
            <a:blip r:embed="rId9"/>
            <a:stretch>
              <a:fillRect/>
            </a:stretch>
          </p:blipFill>
          <p:spPr>
            <a:xfrm>
              <a:off x="0" y="0"/>
              <a:ext cx="2989755" cy="3980820"/>
            </a:xfrm>
            <a:prstGeom prst="rect">
              <a:avLst/>
            </a:prstGeom>
            <a:effectLst/>
          </p:spPr>
        </p:pic>
      </p:grpSp>
      <p:sp>
        <p:nvSpPr>
          <p:cNvPr id="225" name="Text"/>
          <p:cNvSpPr txBox="1"/>
          <p:nvPr/>
        </p:nvSpPr>
        <p:spPr>
          <a:xfrm>
            <a:off x="8083550" y="14985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ALTOŇSKÉ HODINY"/>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DALTOŇSKÉ HODINY</a:t>
            </a:r>
          </a:p>
        </p:txBody>
      </p:sp>
      <p:sp>
        <p:nvSpPr>
          <p:cNvPr id="228" name="Práce s daltonskými hodinami,…"/>
          <p:cNvSpPr txBox="1">
            <a:spLocks noGrp="1"/>
          </p:cNvSpPr>
          <p:nvPr>
            <p:ph type="body" sz="half" idx="1"/>
          </p:nvPr>
        </p:nvSpPr>
        <p:spPr>
          <a:xfrm>
            <a:off x="1605605" y="3951551"/>
            <a:ext cx="9855201" cy="7899401"/>
          </a:xfrm>
          <a:prstGeom prst="rect">
            <a:avLst/>
          </a:prstGeom>
        </p:spPr>
        <p:txBody>
          <a:bodyPr/>
          <a:lstStyle/>
          <a:p>
            <a:pPr marL="0" indent="0" algn="ctr" defTabSz="569594">
              <a:lnSpc>
                <a:spcPct val="100000"/>
              </a:lnSpc>
              <a:spcBef>
                <a:spcPts val="0"/>
              </a:spcBef>
              <a:buSzTx/>
              <a:buNone/>
              <a:defRPr sz="3036" i="0">
                <a:solidFill>
                  <a:srgbClr val="4B4B4B"/>
                </a:solidFill>
                <a:effectLst/>
              </a:defRPr>
            </a:pPr>
            <a:endParaRPr/>
          </a:p>
          <a:p>
            <a:pPr marL="0" indent="0" algn="ctr" defTabSz="569594">
              <a:lnSpc>
                <a:spcPct val="100000"/>
              </a:lnSpc>
              <a:spcBef>
                <a:spcPts val="0"/>
              </a:spcBef>
              <a:buSzTx/>
              <a:buNone/>
              <a:defRPr sz="3036" i="0">
                <a:solidFill>
                  <a:srgbClr val="4B4B4B"/>
                </a:solidFill>
                <a:effectLst/>
              </a:defRPr>
            </a:pPr>
            <a:r>
              <a:t>Práce s daltonskými hodinami,</a:t>
            </a:r>
          </a:p>
          <a:p>
            <a:pPr marL="0" indent="0" algn="ctr" defTabSz="569594">
              <a:lnSpc>
                <a:spcPct val="100000"/>
              </a:lnSpc>
              <a:spcBef>
                <a:spcPts val="0"/>
              </a:spcBef>
              <a:buSzTx/>
              <a:buNone/>
              <a:defRPr sz="3036" i="0">
                <a:solidFill>
                  <a:srgbClr val="4B4B4B"/>
                </a:solidFill>
                <a:effectLst/>
              </a:defRPr>
            </a:pPr>
            <a:r>
              <a:t>které pomáhají dětem načasovat úkoly k</a:t>
            </a:r>
          </a:p>
          <a:p>
            <a:pPr marL="0" indent="0" algn="ctr" defTabSz="569594">
              <a:lnSpc>
                <a:spcPct val="100000"/>
              </a:lnSpc>
              <a:spcBef>
                <a:spcPts val="0"/>
              </a:spcBef>
              <a:buSzTx/>
              <a:buNone/>
              <a:defRPr sz="3036" i="0">
                <a:solidFill>
                  <a:srgbClr val="4B4B4B"/>
                </a:solidFill>
                <a:effectLst/>
              </a:defRPr>
            </a:pPr>
            <a:r>
              <a:t>Jídlu, hraní nebo uklízení. Hraje velmi důležitou roli ve</a:t>
            </a:r>
          </a:p>
          <a:p>
            <a:pPr marL="0" indent="0" algn="ctr" defTabSz="569594">
              <a:lnSpc>
                <a:spcPct val="100000"/>
              </a:lnSpc>
              <a:spcBef>
                <a:spcPts val="0"/>
              </a:spcBef>
              <a:buSzTx/>
              <a:buNone/>
              <a:defRPr sz="3036" i="0">
                <a:solidFill>
                  <a:srgbClr val="4B4B4B"/>
                </a:solidFill>
                <a:effectLst/>
              </a:defRPr>
            </a:pPr>
            <a:r>
              <a:t>volném čase, kdy mají děti čas na hraní. Pozorováním pohybů ,,ručiček'' děti poznají, kolik času jim na hraní zbývá. Toto je nejúčinnější způsob, jak rozvíjet smysl pro čas.</a:t>
            </a:r>
          </a:p>
          <a:p>
            <a:pPr marL="0" indent="0" algn="ctr" defTabSz="569594">
              <a:lnSpc>
                <a:spcPct val="100000"/>
              </a:lnSpc>
              <a:spcBef>
                <a:spcPts val="0"/>
              </a:spcBef>
              <a:buSzTx/>
              <a:buNone/>
              <a:defRPr sz="3036" i="0">
                <a:solidFill>
                  <a:srgbClr val="4B4B4B"/>
                </a:solidFill>
                <a:effectLst/>
              </a:defRPr>
            </a:pPr>
            <a:endParaRPr/>
          </a:p>
          <a:p>
            <a:pPr marL="0" indent="0" algn="ctr" defTabSz="569594">
              <a:lnSpc>
                <a:spcPct val="100000"/>
              </a:lnSpc>
              <a:spcBef>
                <a:spcPts val="0"/>
              </a:spcBef>
              <a:buSzTx/>
              <a:buNone/>
              <a:defRPr sz="3036" i="0">
                <a:solidFill>
                  <a:srgbClr val="4B4B4B"/>
                </a:solidFill>
                <a:effectLst/>
              </a:defRPr>
            </a:pPr>
            <a:r>
              <a:t>Měříme:</a:t>
            </a:r>
          </a:p>
          <a:p>
            <a:pPr marL="0" indent="0" algn="ctr" defTabSz="569594">
              <a:lnSpc>
                <a:spcPct val="100000"/>
              </a:lnSpc>
              <a:spcBef>
                <a:spcPts val="0"/>
              </a:spcBef>
              <a:buSzTx/>
              <a:buNone/>
              <a:defRPr sz="3036" i="0">
                <a:solidFill>
                  <a:srgbClr val="4B4B4B"/>
                </a:solidFill>
                <a:effectLst/>
              </a:defRPr>
            </a:pPr>
            <a:r>
              <a:t>- čas se obléknout</a:t>
            </a:r>
          </a:p>
          <a:p>
            <a:pPr marL="0" indent="0" algn="ctr" defTabSz="569594">
              <a:lnSpc>
                <a:spcPct val="100000"/>
              </a:lnSpc>
              <a:spcBef>
                <a:spcPts val="0"/>
              </a:spcBef>
              <a:buSzTx/>
              <a:buNone/>
              <a:defRPr sz="3036" i="0">
                <a:solidFill>
                  <a:srgbClr val="4B4B4B"/>
                </a:solidFill>
                <a:effectLst/>
              </a:defRPr>
            </a:pPr>
            <a:r>
              <a:t>- čas jít do školky</a:t>
            </a:r>
          </a:p>
          <a:p>
            <a:pPr marL="0" indent="0" algn="ctr" defTabSz="569594">
              <a:lnSpc>
                <a:spcPct val="100000"/>
              </a:lnSpc>
              <a:spcBef>
                <a:spcPts val="0"/>
              </a:spcBef>
              <a:buSzTx/>
              <a:buNone/>
              <a:defRPr sz="3036" i="0">
                <a:solidFill>
                  <a:srgbClr val="4B4B4B"/>
                </a:solidFill>
                <a:effectLst/>
              </a:defRPr>
            </a:pPr>
            <a:r>
              <a:t>- čas na pohádku</a:t>
            </a:r>
          </a:p>
          <a:p>
            <a:pPr marL="0" indent="0" algn="ctr" defTabSz="569594">
              <a:lnSpc>
                <a:spcPct val="100000"/>
              </a:lnSpc>
              <a:spcBef>
                <a:spcPts val="0"/>
              </a:spcBef>
              <a:buSzTx/>
              <a:buNone/>
              <a:defRPr sz="3036" i="0">
                <a:solidFill>
                  <a:srgbClr val="4B4B4B"/>
                </a:solidFill>
                <a:effectLst/>
              </a:defRPr>
            </a:pPr>
            <a:r>
              <a:t>- čas pro rodiče (běhání pochůzek) </a:t>
            </a:r>
          </a:p>
          <a:p>
            <a:pPr marL="0" indent="0" algn="ctr" defTabSz="569594">
              <a:lnSpc>
                <a:spcPct val="100000"/>
              </a:lnSpc>
              <a:spcBef>
                <a:spcPts val="0"/>
              </a:spcBef>
              <a:buSzTx/>
              <a:buNone/>
              <a:defRPr sz="3036" i="0">
                <a:solidFill>
                  <a:srgbClr val="4B4B4B"/>
                </a:solidFill>
                <a:effectLst/>
              </a:defRPr>
            </a:pPr>
            <a:r>
              <a:t>- čas na pečení dortu, vaření vajec, plnění jiných úkolů</a:t>
            </a:r>
          </a:p>
          <a:p>
            <a:pPr marL="0" indent="0" algn="ctr" defTabSz="569594">
              <a:lnSpc>
                <a:spcPct val="100000"/>
              </a:lnSpc>
              <a:spcBef>
                <a:spcPts val="0"/>
              </a:spcBef>
              <a:buSzTx/>
              <a:buNone/>
              <a:defRPr sz="3036" i="0">
                <a:solidFill>
                  <a:srgbClr val="4B4B4B"/>
                </a:solidFill>
                <a:effectLst/>
              </a:defRPr>
            </a:pPr>
            <a:endParaRPr/>
          </a:p>
        </p:txBody>
      </p:sp>
      <p:grpSp>
        <p:nvGrpSpPr>
          <p:cNvPr id="231" name="page55image40521168.jpg"/>
          <p:cNvGrpSpPr/>
          <p:nvPr/>
        </p:nvGrpSpPr>
        <p:grpSpPr>
          <a:xfrm>
            <a:off x="12908171" y="4343399"/>
            <a:ext cx="7355668" cy="5659386"/>
            <a:chOff x="0" y="0"/>
            <a:chExt cx="7355666" cy="5659384"/>
          </a:xfrm>
        </p:grpSpPr>
        <p:pic>
          <p:nvPicPr>
            <p:cNvPr id="230" name="page55image40521168.jpg" descr="page55image40521168.jpg"/>
            <p:cNvPicPr>
              <a:picLocks noChangeAspect="1"/>
            </p:cNvPicPr>
            <p:nvPr/>
          </p:nvPicPr>
          <p:blipFill>
            <a:blip r:embed="rId2"/>
            <a:srcRect/>
            <a:stretch>
              <a:fillRect/>
            </a:stretch>
          </p:blipFill>
          <p:spPr>
            <a:xfrm>
              <a:off x="127000" y="88900"/>
              <a:ext cx="7101667" cy="5329185"/>
            </a:xfrm>
            <a:prstGeom prst="rect">
              <a:avLst/>
            </a:prstGeom>
            <a:ln>
              <a:noFill/>
            </a:ln>
            <a:effectLst/>
          </p:spPr>
        </p:pic>
        <p:pic>
          <p:nvPicPr>
            <p:cNvPr id="229" name="page55image40521168.jpg" descr="page55image40521168.jpg"/>
            <p:cNvPicPr>
              <a:picLocks/>
            </p:cNvPicPr>
            <p:nvPr/>
          </p:nvPicPr>
          <p:blipFill>
            <a:blip r:embed="rId3"/>
            <a:stretch>
              <a:fillRect/>
            </a:stretch>
          </p:blipFill>
          <p:spPr>
            <a:xfrm>
              <a:off x="-1" y="-1"/>
              <a:ext cx="7355668" cy="5659386"/>
            </a:xfrm>
            <a:prstGeom prst="rect">
              <a:avLst/>
            </a:prstGeom>
            <a:effectLst/>
          </p:spPr>
        </p:pic>
      </p:grpSp>
      <p:grpSp>
        <p:nvGrpSpPr>
          <p:cNvPr id="234" name="page31image40593152.jpg"/>
          <p:cNvGrpSpPr/>
          <p:nvPr/>
        </p:nvGrpSpPr>
        <p:grpSpPr>
          <a:xfrm>
            <a:off x="17782190" y="6768735"/>
            <a:ext cx="5041290" cy="5309386"/>
            <a:chOff x="0" y="0"/>
            <a:chExt cx="5041288" cy="5309384"/>
          </a:xfrm>
        </p:grpSpPr>
        <p:pic>
          <p:nvPicPr>
            <p:cNvPr id="233" name="page31image40593152.jpg" descr="page31image40593152.jpg"/>
            <p:cNvPicPr>
              <a:picLocks noChangeAspect="1"/>
            </p:cNvPicPr>
            <p:nvPr/>
          </p:nvPicPr>
          <p:blipFill>
            <a:blip r:embed="rId4"/>
            <a:srcRect/>
            <a:stretch>
              <a:fillRect/>
            </a:stretch>
          </p:blipFill>
          <p:spPr>
            <a:xfrm>
              <a:off x="127000" y="88900"/>
              <a:ext cx="4787289" cy="4979185"/>
            </a:xfrm>
            <a:prstGeom prst="rect">
              <a:avLst/>
            </a:prstGeom>
            <a:ln>
              <a:noFill/>
            </a:ln>
            <a:effectLst/>
          </p:spPr>
        </p:pic>
        <p:pic>
          <p:nvPicPr>
            <p:cNvPr id="232" name="page31image40593152.jpg" descr="page31image40593152.jpg"/>
            <p:cNvPicPr>
              <a:picLocks/>
            </p:cNvPicPr>
            <p:nvPr/>
          </p:nvPicPr>
          <p:blipFill>
            <a:blip r:embed="rId5"/>
            <a:stretch>
              <a:fillRect/>
            </a:stretch>
          </p:blipFill>
          <p:spPr>
            <a:xfrm>
              <a:off x="-1" y="0"/>
              <a:ext cx="5041290" cy="5309385"/>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OVINNOSTI  A ODPOVĚDNOST"/>
          <p:cNvSpPr txBox="1">
            <a:spLocks noGrp="1"/>
          </p:cNvSpPr>
          <p:nvPr>
            <p:ph type="title"/>
          </p:nvPr>
        </p:nvSpPr>
        <p:spPr>
          <a:prstGeom prst="rect">
            <a:avLst/>
          </a:prstGeom>
          <a:ln w="9525">
            <a:round/>
          </a:ln>
        </p:spPr>
        <p:txBody>
          <a:bodyPr/>
          <a:lstStyle>
            <a:lvl1pPr defTabSz="635634">
              <a:defRPr sz="7237">
                <a:solidFill>
                  <a:schemeClr val="accent4">
                    <a:hueOff val="-255697"/>
                    <a:satOff val="-2070"/>
                    <a:lumOff val="-12024"/>
                  </a:schemeClr>
                </a:solidFill>
                <a:effectLst>
                  <a:outerShdw blurRad="9779" dist="9779" dir="16200000" rotWithShape="0">
                    <a:srgbClr val="000000">
                      <a:alpha val="50000"/>
                    </a:srgbClr>
                  </a:outerShdw>
                </a:effectLst>
              </a:defRPr>
            </a:lvl1pPr>
          </a:lstStyle>
          <a:p>
            <a:r>
              <a:t>POVINNOSTI  A ODPOVĚDNOST</a:t>
            </a:r>
          </a:p>
        </p:txBody>
      </p:sp>
      <p:sp>
        <p:nvSpPr>
          <p:cNvPr id="237" name="Děti jsou zodpovědné za některé skupinové aktivity:…"/>
          <p:cNvSpPr txBox="1">
            <a:spLocks noGrp="1"/>
          </p:cNvSpPr>
          <p:nvPr>
            <p:ph type="body" sz="half" idx="1"/>
          </p:nvPr>
        </p:nvSpPr>
        <p:spPr>
          <a:xfrm>
            <a:off x="1889967" y="4139980"/>
            <a:ext cx="9855201" cy="7899401"/>
          </a:xfrm>
          <a:prstGeom prst="rect">
            <a:avLst/>
          </a:prstGeom>
        </p:spPr>
        <p:txBody>
          <a:bodyPr/>
          <a:lstStyle/>
          <a:p>
            <a:pPr marL="0" indent="0" algn="ctr">
              <a:lnSpc>
                <a:spcPct val="100000"/>
              </a:lnSpc>
              <a:spcBef>
                <a:spcPts val="0"/>
              </a:spcBef>
              <a:buSzTx/>
              <a:buNone/>
              <a:defRPr sz="4400" i="0">
                <a:solidFill>
                  <a:srgbClr val="4B4B4B"/>
                </a:solidFill>
                <a:effectLst/>
              </a:defRPr>
            </a:pPr>
            <a:r>
              <a:t>Děti jsou zodpovědné za některé skupinové aktivity:</a:t>
            </a:r>
          </a:p>
          <a:p>
            <a:pPr marL="0" indent="0" algn="ctr">
              <a:lnSpc>
                <a:spcPct val="100000"/>
              </a:lnSpc>
              <a:spcBef>
                <a:spcPts val="0"/>
              </a:spcBef>
              <a:buSzTx/>
              <a:buNone/>
              <a:defRPr sz="4400" i="0">
                <a:solidFill>
                  <a:srgbClr val="4B4B4B"/>
                </a:solidFill>
                <a:effectLst/>
              </a:defRPr>
            </a:pPr>
            <a:r>
              <a:t>• Nastavení tabulky</a:t>
            </a:r>
          </a:p>
          <a:p>
            <a:pPr marL="0" indent="0" algn="ctr">
              <a:lnSpc>
                <a:spcPct val="100000"/>
              </a:lnSpc>
              <a:spcBef>
                <a:spcPts val="0"/>
              </a:spcBef>
              <a:buSzTx/>
              <a:buNone/>
              <a:defRPr sz="4400" i="0">
                <a:solidFill>
                  <a:srgbClr val="4B4B4B"/>
                </a:solidFill>
                <a:effectLst/>
              </a:defRPr>
            </a:pPr>
            <a:r>
              <a:t>• Příprava nádobí</a:t>
            </a:r>
          </a:p>
          <a:p>
            <a:pPr marL="0" indent="0" algn="ctr">
              <a:lnSpc>
                <a:spcPct val="100000"/>
              </a:lnSpc>
              <a:spcBef>
                <a:spcPts val="0"/>
              </a:spcBef>
              <a:buSzTx/>
              <a:buNone/>
              <a:defRPr sz="4400" i="0">
                <a:solidFill>
                  <a:srgbClr val="4B4B4B"/>
                </a:solidFill>
                <a:effectLst/>
              </a:defRPr>
            </a:pPr>
            <a:r>
              <a:t>• Skládání ubrusů</a:t>
            </a:r>
          </a:p>
          <a:p>
            <a:pPr marL="0" indent="0" algn="ctr">
              <a:lnSpc>
                <a:spcPct val="100000"/>
              </a:lnSpc>
              <a:spcBef>
                <a:spcPts val="0"/>
              </a:spcBef>
              <a:buSzTx/>
              <a:buNone/>
              <a:defRPr sz="4400" i="0">
                <a:solidFill>
                  <a:srgbClr val="4B4B4B"/>
                </a:solidFill>
                <a:effectLst/>
              </a:defRPr>
            </a:pPr>
            <a:r>
              <a:t>• Zametání</a:t>
            </a:r>
          </a:p>
          <a:p>
            <a:pPr marL="0" indent="0" algn="ctr">
              <a:lnSpc>
                <a:spcPct val="100000"/>
              </a:lnSpc>
              <a:spcBef>
                <a:spcPts val="0"/>
              </a:spcBef>
              <a:buSzTx/>
              <a:buNone/>
              <a:defRPr sz="4400" i="0">
                <a:solidFill>
                  <a:srgbClr val="4B4B4B"/>
                </a:solidFill>
                <a:effectLst/>
              </a:defRPr>
            </a:pPr>
            <a:r>
              <a:t>• Utírání stolů</a:t>
            </a:r>
          </a:p>
          <a:p>
            <a:pPr marL="0" indent="0" algn="ctr">
              <a:lnSpc>
                <a:spcPct val="100000"/>
              </a:lnSpc>
              <a:spcBef>
                <a:spcPts val="0"/>
              </a:spcBef>
              <a:buSzTx/>
              <a:buNone/>
              <a:defRPr sz="4400" i="0">
                <a:solidFill>
                  <a:srgbClr val="4B4B4B"/>
                </a:solidFill>
                <a:effectLst/>
              </a:defRPr>
            </a:pPr>
            <a:r>
              <a:t>• Péče o rostliny v místnosti.</a:t>
            </a:r>
          </a:p>
          <a:p>
            <a:pPr marL="0" indent="0" algn="ctr">
              <a:lnSpc>
                <a:spcPct val="100000"/>
              </a:lnSpc>
              <a:spcBef>
                <a:spcPts val="0"/>
              </a:spcBef>
              <a:buSzTx/>
              <a:buNone/>
              <a:defRPr sz="4400" i="0">
                <a:solidFill>
                  <a:srgbClr val="4B4B4B"/>
                </a:solidFill>
                <a:effectLst/>
              </a:defRPr>
            </a:pPr>
            <a:r>
              <a:t>Díky tomu cítí zodpovědnost za svěřené úkoly a snaží se je spolehlivě plnit.</a:t>
            </a:r>
          </a:p>
        </p:txBody>
      </p:sp>
      <p:sp>
        <p:nvSpPr>
          <p:cNvPr id="238" name="Text"/>
          <p:cNvSpPr txBox="1"/>
          <p:nvPr/>
        </p:nvSpPr>
        <p:spPr>
          <a:xfrm>
            <a:off x="12877800" y="4463294"/>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
        <p:nvSpPr>
          <p:cNvPr id="239" name="Text"/>
          <p:cNvSpPr txBox="1"/>
          <p:nvPr/>
        </p:nvSpPr>
        <p:spPr>
          <a:xfrm>
            <a:off x="16376650" y="269874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42" name="page37image42321664.png"/>
          <p:cNvGrpSpPr/>
          <p:nvPr/>
        </p:nvGrpSpPr>
        <p:grpSpPr>
          <a:xfrm>
            <a:off x="12469009" y="8174771"/>
            <a:ext cx="6893614" cy="4064984"/>
            <a:chOff x="0" y="0"/>
            <a:chExt cx="6893613" cy="4064982"/>
          </a:xfrm>
        </p:grpSpPr>
        <p:pic>
          <p:nvPicPr>
            <p:cNvPr id="241" name="page37image42321664.png" descr="page37image42321664.png"/>
            <p:cNvPicPr>
              <a:picLocks noChangeAspect="1"/>
            </p:cNvPicPr>
            <p:nvPr/>
          </p:nvPicPr>
          <p:blipFill>
            <a:blip r:embed="rId2"/>
            <a:srcRect/>
            <a:stretch>
              <a:fillRect/>
            </a:stretch>
          </p:blipFill>
          <p:spPr>
            <a:xfrm>
              <a:off x="127000" y="88900"/>
              <a:ext cx="6639614" cy="3734783"/>
            </a:xfrm>
            <a:prstGeom prst="rect">
              <a:avLst/>
            </a:prstGeom>
            <a:ln>
              <a:noFill/>
            </a:ln>
            <a:effectLst/>
          </p:spPr>
        </p:pic>
        <p:pic>
          <p:nvPicPr>
            <p:cNvPr id="240" name="page37image42321664.png" descr="page37image42321664.png"/>
            <p:cNvPicPr>
              <a:picLocks/>
            </p:cNvPicPr>
            <p:nvPr/>
          </p:nvPicPr>
          <p:blipFill>
            <a:blip r:embed="rId3"/>
            <a:stretch>
              <a:fillRect/>
            </a:stretch>
          </p:blipFill>
          <p:spPr>
            <a:xfrm>
              <a:off x="0" y="-1"/>
              <a:ext cx="6893614" cy="4064984"/>
            </a:xfrm>
            <a:prstGeom prst="rect">
              <a:avLst/>
            </a:prstGeom>
            <a:effectLst/>
          </p:spPr>
        </p:pic>
      </p:grpSp>
      <p:sp>
        <p:nvSpPr>
          <p:cNvPr id="243" name="Text"/>
          <p:cNvSpPr txBox="1"/>
          <p:nvPr/>
        </p:nvSpPr>
        <p:spPr>
          <a:xfrm>
            <a:off x="12877800" y="76326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46" name="page37image59657264.jpg"/>
          <p:cNvGrpSpPr/>
          <p:nvPr/>
        </p:nvGrpSpPr>
        <p:grpSpPr>
          <a:xfrm>
            <a:off x="16815178" y="8090310"/>
            <a:ext cx="5690094" cy="4233906"/>
            <a:chOff x="0" y="0"/>
            <a:chExt cx="5690092" cy="4233905"/>
          </a:xfrm>
        </p:grpSpPr>
        <p:pic>
          <p:nvPicPr>
            <p:cNvPr id="245" name="page37image59657264.jpg" descr="page37image59657264.jpg"/>
            <p:cNvPicPr>
              <a:picLocks noChangeAspect="1"/>
            </p:cNvPicPr>
            <p:nvPr/>
          </p:nvPicPr>
          <p:blipFill>
            <a:blip r:embed="rId4"/>
            <a:stretch>
              <a:fillRect/>
            </a:stretch>
          </p:blipFill>
          <p:spPr>
            <a:xfrm>
              <a:off x="127000" y="88900"/>
              <a:ext cx="5436093" cy="3903706"/>
            </a:xfrm>
            <a:prstGeom prst="rect">
              <a:avLst/>
            </a:prstGeom>
            <a:ln>
              <a:noFill/>
            </a:ln>
            <a:effectLst/>
          </p:spPr>
        </p:pic>
        <p:pic>
          <p:nvPicPr>
            <p:cNvPr id="244" name="page37image59657264.jpg" descr="page37image59657264.jpg"/>
            <p:cNvPicPr>
              <a:picLocks/>
            </p:cNvPicPr>
            <p:nvPr/>
          </p:nvPicPr>
          <p:blipFill>
            <a:blip r:embed="rId5"/>
            <a:stretch>
              <a:fillRect/>
            </a:stretch>
          </p:blipFill>
          <p:spPr>
            <a:xfrm>
              <a:off x="0" y="0"/>
              <a:ext cx="5690093" cy="4233906"/>
            </a:xfrm>
            <a:prstGeom prst="rect">
              <a:avLst/>
            </a:prstGeom>
            <a:effectLst/>
          </p:spPr>
        </p:pic>
      </p:grpSp>
      <p:sp>
        <p:nvSpPr>
          <p:cNvPr id="247" name="Text"/>
          <p:cNvSpPr txBox="1"/>
          <p:nvPr/>
        </p:nvSpPr>
        <p:spPr>
          <a:xfrm>
            <a:off x="16097250" y="7861080"/>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0" name="page25image59761600.jpg"/>
          <p:cNvGrpSpPr/>
          <p:nvPr/>
        </p:nvGrpSpPr>
        <p:grpSpPr>
          <a:xfrm>
            <a:off x="13646018" y="3466525"/>
            <a:ext cx="2905460" cy="4862695"/>
            <a:chOff x="0" y="0"/>
            <a:chExt cx="2905458" cy="4862693"/>
          </a:xfrm>
        </p:grpSpPr>
        <p:pic>
          <p:nvPicPr>
            <p:cNvPr id="249" name="page25image59761600.jpg" descr="page25image59761600.jpg"/>
            <p:cNvPicPr>
              <a:picLocks noChangeAspect="1"/>
            </p:cNvPicPr>
            <p:nvPr/>
          </p:nvPicPr>
          <p:blipFill>
            <a:blip r:embed="rId6"/>
            <a:stretch>
              <a:fillRect/>
            </a:stretch>
          </p:blipFill>
          <p:spPr>
            <a:xfrm>
              <a:off x="127000" y="88900"/>
              <a:ext cx="2651459" cy="4532494"/>
            </a:xfrm>
            <a:prstGeom prst="rect">
              <a:avLst/>
            </a:prstGeom>
            <a:ln>
              <a:noFill/>
            </a:ln>
            <a:effectLst/>
          </p:spPr>
        </p:pic>
        <p:pic>
          <p:nvPicPr>
            <p:cNvPr id="248" name="page25image59761600.jpg" descr="page25image59761600.jpg"/>
            <p:cNvPicPr>
              <a:picLocks/>
            </p:cNvPicPr>
            <p:nvPr/>
          </p:nvPicPr>
          <p:blipFill>
            <a:blip r:embed="rId7"/>
            <a:stretch>
              <a:fillRect/>
            </a:stretch>
          </p:blipFill>
          <p:spPr>
            <a:xfrm>
              <a:off x="0" y="0"/>
              <a:ext cx="2905459" cy="4862694"/>
            </a:xfrm>
            <a:prstGeom prst="rect">
              <a:avLst/>
            </a:prstGeom>
            <a:effectLst/>
          </p:spPr>
        </p:pic>
      </p:grpSp>
      <p:sp>
        <p:nvSpPr>
          <p:cNvPr id="251" name="Text"/>
          <p:cNvSpPr txBox="1"/>
          <p:nvPr/>
        </p:nvSpPr>
        <p:spPr>
          <a:xfrm>
            <a:off x="12922439" y="2241549"/>
            <a:ext cx="152401"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4" name="page26image59747296.jpg"/>
          <p:cNvGrpSpPr/>
          <p:nvPr/>
        </p:nvGrpSpPr>
        <p:grpSpPr>
          <a:xfrm>
            <a:off x="16705499" y="4345877"/>
            <a:ext cx="2621742" cy="4383617"/>
            <a:chOff x="0" y="0"/>
            <a:chExt cx="2621740" cy="4383616"/>
          </a:xfrm>
        </p:grpSpPr>
        <p:pic>
          <p:nvPicPr>
            <p:cNvPr id="253" name="page26image59747296.jpg" descr="page26image59747296.jpg"/>
            <p:cNvPicPr>
              <a:picLocks noChangeAspect="1"/>
            </p:cNvPicPr>
            <p:nvPr/>
          </p:nvPicPr>
          <p:blipFill>
            <a:blip r:embed="rId8"/>
            <a:stretch>
              <a:fillRect/>
            </a:stretch>
          </p:blipFill>
          <p:spPr>
            <a:xfrm>
              <a:off x="127000" y="88900"/>
              <a:ext cx="2367741" cy="4053417"/>
            </a:xfrm>
            <a:prstGeom prst="rect">
              <a:avLst/>
            </a:prstGeom>
            <a:ln>
              <a:noFill/>
            </a:ln>
            <a:effectLst/>
          </p:spPr>
        </p:pic>
        <p:pic>
          <p:nvPicPr>
            <p:cNvPr id="252" name="page26image59747296.jpg" descr="page26image59747296.jpg"/>
            <p:cNvPicPr>
              <a:picLocks/>
            </p:cNvPicPr>
            <p:nvPr/>
          </p:nvPicPr>
          <p:blipFill>
            <a:blip r:embed="rId9"/>
            <a:stretch>
              <a:fillRect/>
            </a:stretch>
          </p:blipFill>
          <p:spPr>
            <a:xfrm>
              <a:off x="0" y="0"/>
              <a:ext cx="2621741" cy="4383617"/>
            </a:xfrm>
            <a:prstGeom prst="rect">
              <a:avLst/>
            </a:prstGeom>
            <a:effectLst/>
          </p:spPr>
        </p:pic>
      </p:grpSp>
      <p:sp>
        <p:nvSpPr>
          <p:cNvPr id="255" name="Text"/>
          <p:cNvSpPr txBox="1"/>
          <p:nvPr/>
        </p:nvSpPr>
        <p:spPr>
          <a:xfrm>
            <a:off x="16440150" y="2656685"/>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258" name="page26image59747504.jpg"/>
          <p:cNvGrpSpPr/>
          <p:nvPr/>
        </p:nvGrpSpPr>
        <p:grpSpPr>
          <a:xfrm>
            <a:off x="19481263" y="3039743"/>
            <a:ext cx="2905460" cy="4878638"/>
            <a:chOff x="0" y="0"/>
            <a:chExt cx="2905458" cy="4878637"/>
          </a:xfrm>
        </p:grpSpPr>
        <p:pic>
          <p:nvPicPr>
            <p:cNvPr id="257" name="page26image59747504.jpg" descr="page26image59747504.jpg"/>
            <p:cNvPicPr>
              <a:picLocks noChangeAspect="1"/>
            </p:cNvPicPr>
            <p:nvPr/>
          </p:nvPicPr>
          <p:blipFill>
            <a:blip r:embed="rId10"/>
            <a:stretch>
              <a:fillRect/>
            </a:stretch>
          </p:blipFill>
          <p:spPr>
            <a:xfrm>
              <a:off x="127000" y="88900"/>
              <a:ext cx="2651459" cy="4548438"/>
            </a:xfrm>
            <a:prstGeom prst="rect">
              <a:avLst/>
            </a:prstGeom>
            <a:ln>
              <a:noFill/>
            </a:ln>
            <a:effectLst/>
          </p:spPr>
        </p:pic>
        <p:pic>
          <p:nvPicPr>
            <p:cNvPr id="256" name="page26image59747504.jpg" descr="page26image59747504.jpg"/>
            <p:cNvPicPr>
              <a:picLocks/>
            </p:cNvPicPr>
            <p:nvPr/>
          </p:nvPicPr>
          <p:blipFill>
            <a:blip r:embed="rId11"/>
            <a:stretch>
              <a:fillRect/>
            </a:stretch>
          </p:blipFill>
          <p:spPr>
            <a:xfrm>
              <a:off x="0" y="0"/>
              <a:ext cx="2905459" cy="4878638"/>
            </a:xfrm>
            <a:prstGeom prst="rect">
              <a:avLst/>
            </a:prstGeom>
            <a:effectLst/>
          </p:spPr>
        </p:pic>
      </p:grpSp>
      <p:sp>
        <p:nvSpPr>
          <p:cNvPr id="259" name="Text"/>
          <p:cNvSpPr txBox="1"/>
          <p:nvPr/>
        </p:nvSpPr>
        <p:spPr>
          <a:xfrm>
            <a:off x="19665950" y="2410614"/>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G_3541.MOV" descr="IMG_3541.MOV"/>
          <p:cNvPicPr>
            <a:picLocks noGrp="1"/>
          </p:cNvPicPr>
          <p:nvPr>
            <p:ph type="pic" idx="21"/>
            <a:videoFile r:link="rId2"/>
            <p:extLst>
              <p:ext uri="{DAA4B4D4-6D71-4841-9C94-3DE7FCFB9230}">
                <p14:media xmlns:p14="http://schemas.microsoft.com/office/powerpoint/2010/main" r:embed="rId1"/>
              </p:ext>
            </p:extLst>
          </p:nvPr>
        </p:nvPicPr>
        <p:blipFill>
          <a:blip r:embed="rId4"/>
          <a:stretch>
            <a:fillRect/>
          </a:stretch>
        </p:blipFill>
        <p:spPr>
          <a:xfrm>
            <a:off x="9777412" y="1082938"/>
            <a:ext cx="5038008" cy="8956457"/>
          </a:xfrm>
          <a:prstGeom prst="rect">
            <a:avLst/>
          </a:prstGeom>
        </p:spPr>
      </p:pic>
      <p:sp>
        <p:nvSpPr>
          <p:cNvPr id="262" name="Dvojím kliknutím aktivujete úpravy"/>
          <p:cNvSpPr txBox="1">
            <a:spLocks noGrp="1"/>
          </p:cNvSpPr>
          <p:nvPr>
            <p:ph type="title"/>
          </p:nvPr>
        </p:nvSpPr>
        <p:spPr>
          <a:prstGeom prst="rect">
            <a:avLst/>
          </a:prstGeom>
        </p:spPr>
        <p:txBody>
          <a:bodyPr/>
          <a:lstStyle/>
          <a:p>
            <a:pPr defTabSz="701675">
              <a:defRPr sz="9010">
                <a:effectLst>
                  <a:outerShdw blurRad="21590" dist="21590" dir="16200000" rotWithShape="0">
                    <a:srgbClr val="000000">
                      <a:alpha val="34000"/>
                    </a:srgbClr>
                  </a:outerShdw>
                </a:effectLst>
              </a:defRPr>
            </a:pPr>
            <a:endParaRPr/>
          </a:p>
        </p:txBody>
      </p:sp>
      <p:sp>
        <p:nvSpPr>
          <p:cNvPr id="263" name="Dvojím kliknutím aktivujete úpravy"/>
          <p:cNvSpPr txBox="1">
            <a:spLocks noGrp="1"/>
          </p:cNvSpPr>
          <p:nvPr>
            <p:ph type="body" sz="quarter" idx="1"/>
          </p:nvPr>
        </p:nvSpPr>
        <p:spPr>
          <a:prstGeom prst="rect">
            <a:avLst/>
          </a:prstGeom>
        </p:spPr>
        <p:txBody>
          <a:bodyPr>
            <a:normAutofit/>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6" fill="hold"/>
                                        <p:tgtEl>
                                          <p:spTgt spid="2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61"/>
                </p:tgtEl>
              </p:cMediaNode>
            </p:video>
            <p:seq concurrent="1" prevAc="none" nextAc="seek">
              <p:cTn id="8" restart="whenNotActive" fill="hold" evtFilter="cancelBubble" nodeType="interactiveSeq">
                <p:stCondLst>
                  <p:cond evt="onClick" delay="0">
                    <p:tgtEl>
                      <p:spTgt spid="26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1"/>
                                        </p:tgtEl>
                                      </p:cBhvr>
                                    </p:cmd>
                                  </p:childTnLst>
                                </p:cTn>
                              </p:par>
                            </p:childTnLst>
                          </p:cTn>
                        </p:par>
                      </p:childTnLst>
                    </p:cTn>
                  </p:par>
                </p:childTnLst>
              </p:cTn>
              <p:nextCondLst>
                <p:cond evt="onClick" delay="0">
                  <p:tgtEl>
                    <p:spTgt spid="26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DAŇSK…"/>
          <p:cNvSpPr txBox="1">
            <a:spLocks noGrp="1"/>
          </p:cNvSpPr>
          <p:nvPr>
            <p:ph type="subTitle" sz="quarter" idx="1"/>
          </p:nvPr>
        </p:nvSpPr>
        <p:spPr>
          <a:xfrm>
            <a:off x="3454400" y="10092558"/>
            <a:ext cx="17475200" cy="1981201"/>
          </a:xfrm>
          <a:prstGeom prst="rect">
            <a:avLst/>
          </a:prstGeom>
        </p:spPr>
        <p:txBody>
          <a:bodyPr>
            <a:normAutofit lnSpcReduction="10000"/>
          </a:bodyPr>
          <a:lstStyle/>
          <a:p>
            <a:pPr defTabSz="742950">
              <a:defRPr sz="5580" b="1">
                <a:effectLst>
                  <a:outerShdw blurRad="22860" dist="11430" dir="16200000" rotWithShape="0">
                    <a:srgbClr val="000000">
                      <a:alpha val="48000"/>
                    </a:srgbClr>
                  </a:outerShdw>
                </a:effectLst>
              </a:defRPr>
            </a:pPr>
            <a:r>
              <a:t>GDAŇSK</a:t>
            </a:r>
          </a:p>
          <a:p>
            <a:pPr defTabSz="742950">
              <a:defRPr sz="5580" b="1">
                <a:effectLst>
                  <a:outerShdw blurRad="22860" dist="11430" dir="16200000" rotWithShape="0">
                    <a:srgbClr val="000000">
                      <a:alpha val="48000"/>
                    </a:srgbClr>
                  </a:outerShdw>
                </a:effectLst>
              </a:defRPr>
            </a:pPr>
            <a:r>
              <a:t>ERASMUS+</a:t>
            </a:r>
          </a:p>
        </p:txBody>
      </p:sp>
      <p:pic>
        <p:nvPicPr>
          <p:cNvPr id="121" name="Gdansk-Travel-Guide-Travel-S-Helper.jpeg" descr="Gdansk-Travel-Guide-Travel-S-Helper.jpeg"/>
          <p:cNvPicPr>
            <a:picLocks/>
          </p:cNvPicPr>
          <p:nvPr/>
        </p:nvPicPr>
        <p:blipFill>
          <a:blip r:embed="rId2"/>
          <a:stretch>
            <a:fillRect/>
          </a:stretch>
        </p:blipFill>
        <p:spPr>
          <a:xfrm>
            <a:off x="6043740" y="1426814"/>
            <a:ext cx="12755370" cy="8124507"/>
          </a:xfrm>
          <a:prstGeom prst="rect">
            <a:avLst/>
          </a:prstGeom>
        </p:spPr>
      </p:pic>
      <p:pic>
        <p:nvPicPr>
          <p:cNvPr id="123" name="Obrázek 5" descr="Obrázek 5"/>
          <p:cNvPicPr>
            <a:picLocks/>
          </p:cNvPicPr>
          <p:nvPr/>
        </p:nvPicPr>
        <p:blipFill>
          <a:blip r:embed="rId3"/>
          <a:stretch>
            <a:fillRect/>
          </a:stretch>
        </p:blipFill>
        <p:spPr>
          <a:xfrm>
            <a:off x="17130504" y="9984251"/>
            <a:ext cx="3837511" cy="2197816"/>
          </a:xfrm>
          <a:prstGeom prst="rect">
            <a:avLst/>
          </a:prstGeom>
        </p:spPr>
      </p:pic>
      <p:pic>
        <p:nvPicPr>
          <p:cNvPr id="2" name="Obrázek 1">
            <a:extLst>
              <a:ext uri="{FF2B5EF4-FFF2-40B4-BE49-F238E27FC236}">
                <a16:creationId xmlns:a16="http://schemas.microsoft.com/office/drawing/2014/main" id="{7FB9DF53-FC1D-E4E2-AA49-A0867E11BECE}"/>
              </a:ext>
            </a:extLst>
          </p:cNvPr>
          <p:cNvPicPr>
            <a:picLocks noChangeAspect="1"/>
          </p:cNvPicPr>
          <p:nvPr/>
        </p:nvPicPr>
        <p:blipFill>
          <a:blip r:embed="rId4"/>
          <a:stretch>
            <a:fillRect/>
          </a:stretch>
        </p:blipFill>
        <p:spPr>
          <a:xfrm>
            <a:off x="2187388" y="10092558"/>
            <a:ext cx="5816284" cy="148023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řírodní kamenný oblouk na pláži v Maroku" descr="Přírodní kamenný oblouk na pláži v Maroku"/>
          <p:cNvPicPr>
            <a:picLocks noGrp="1"/>
          </p:cNvPicPr>
          <p:nvPr>
            <p:ph type="pic" idx="23"/>
          </p:nvPr>
        </p:nvPicPr>
        <p:blipFill>
          <a:blip r:embed="rId2"/>
          <a:stretch>
            <a:fillRect/>
          </a:stretch>
        </p:blipFill>
        <p:spPr>
          <a:xfrm>
            <a:off x="1530051" y="1320800"/>
            <a:ext cx="10756901" cy="11226800"/>
          </a:xfrm>
          <a:prstGeom prst="rect">
            <a:avLst/>
          </a:prstGeom>
        </p:spPr>
      </p:pic>
      <p:grpSp>
        <p:nvGrpSpPr>
          <p:cNvPr id="128" name="IMG_6860.jpeg"/>
          <p:cNvGrpSpPr/>
          <p:nvPr/>
        </p:nvGrpSpPr>
        <p:grpSpPr>
          <a:xfrm>
            <a:off x="10863797" y="2418372"/>
            <a:ext cx="6894392" cy="9184056"/>
            <a:chOff x="0" y="0"/>
            <a:chExt cx="6894390" cy="9184054"/>
          </a:xfrm>
        </p:grpSpPr>
        <p:pic>
          <p:nvPicPr>
            <p:cNvPr id="127" name="IMG_6860.jpeg" descr="IMG_6860.jpeg"/>
            <p:cNvPicPr>
              <a:picLocks noChangeAspect="1"/>
            </p:cNvPicPr>
            <p:nvPr/>
          </p:nvPicPr>
          <p:blipFill>
            <a:blip r:embed="rId3"/>
            <a:stretch>
              <a:fillRect/>
            </a:stretch>
          </p:blipFill>
          <p:spPr>
            <a:xfrm>
              <a:off x="127000" y="88900"/>
              <a:ext cx="6640391" cy="8853855"/>
            </a:xfrm>
            <a:prstGeom prst="rect">
              <a:avLst/>
            </a:prstGeom>
            <a:ln>
              <a:noFill/>
            </a:ln>
            <a:effectLst/>
          </p:spPr>
        </p:pic>
        <p:pic>
          <p:nvPicPr>
            <p:cNvPr id="126" name="IMG_6860.jpeg" descr="IMG_6860.jpeg"/>
            <p:cNvPicPr>
              <a:picLocks/>
            </p:cNvPicPr>
            <p:nvPr/>
          </p:nvPicPr>
          <p:blipFill>
            <a:blip r:embed="rId4"/>
            <a:stretch>
              <a:fillRect/>
            </a:stretch>
          </p:blipFill>
          <p:spPr>
            <a:xfrm>
              <a:off x="0" y="0"/>
              <a:ext cx="6894391" cy="9184055"/>
            </a:xfrm>
            <a:prstGeom prst="rect">
              <a:avLst/>
            </a:prstGeom>
            <a:effectLst/>
          </p:spPr>
        </p:pic>
      </p:grpSp>
      <p:grpSp>
        <p:nvGrpSpPr>
          <p:cNvPr id="131" name="IMG_6858.jpeg"/>
          <p:cNvGrpSpPr/>
          <p:nvPr/>
        </p:nvGrpSpPr>
        <p:grpSpPr>
          <a:xfrm>
            <a:off x="17089375" y="706421"/>
            <a:ext cx="6433114" cy="8569018"/>
            <a:chOff x="0" y="0"/>
            <a:chExt cx="6433112" cy="8569016"/>
          </a:xfrm>
        </p:grpSpPr>
        <p:pic>
          <p:nvPicPr>
            <p:cNvPr id="130" name="IMG_6858.jpeg" descr="IMG_6858.jpeg"/>
            <p:cNvPicPr>
              <a:picLocks noChangeAspect="1"/>
            </p:cNvPicPr>
            <p:nvPr/>
          </p:nvPicPr>
          <p:blipFill>
            <a:blip r:embed="rId5"/>
            <a:stretch>
              <a:fillRect/>
            </a:stretch>
          </p:blipFill>
          <p:spPr>
            <a:xfrm>
              <a:off x="127000" y="88900"/>
              <a:ext cx="6179113" cy="8238817"/>
            </a:xfrm>
            <a:prstGeom prst="rect">
              <a:avLst/>
            </a:prstGeom>
            <a:ln>
              <a:noFill/>
            </a:ln>
            <a:effectLst/>
          </p:spPr>
        </p:pic>
        <p:pic>
          <p:nvPicPr>
            <p:cNvPr id="129" name="IMG_6858.jpeg" descr="IMG_6858.jpeg"/>
            <p:cNvPicPr>
              <a:picLocks/>
            </p:cNvPicPr>
            <p:nvPr/>
          </p:nvPicPr>
          <p:blipFill>
            <a:blip r:embed="rId6"/>
            <a:stretch>
              <a:fillRect/>
            </a:stretch>
          </p:blipFill>
          <p:spPr>
            <a:xfrm>
              <a:off x="0" y="0"/>
              <a:ext cx="6433113" cy="856901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Školka nr 60 im.…"/>
          <p:cNvSpPr txBox="1">
            <a:spLocks noGrp="1"/>
          </p:cNvSpPr>
          <p:nvPr>
            <p:ph type="title"/>
          </p:nvPr>
        </p:nvSpPr>
        <p:spPr>
          <a:xfrm>
            <a:off x="1447800" y="2657365"/>
            <a:ext cx="11341100" cy="3429001"/>
          </a:xfrm>
          <a:prstGeom prst="rect">
            <a:avLst/>
          </a:prstGeom>
          <a:ln w="9525">
            <a:round/>
          </a:ln>
        </p:spPr>
        <p:txBody>
          <a:bodyPr/>
          <a:lstStyle/>
          <a:p>
            <a:pPr>
              <a:defRPr>
                <a:solidFill>
                  <a:schemeClr val="accent4">
                    <a:hueOff val="-255697"/>
                    <a:satOff val="-2070"/>
                    <a:lumOff val="-12024"/>
                  </a:schemeClr>
                </a:solidFill>
              </a:defRPr>
            </a:pPr>
            <a:r>
              <a:t>Školka nr 60 im.</a:t>
            </a:r>
          </a:p>
          <a:p>
            <a:pPr>
              <a:defRPr>
                <a:solidFill>
                  <a:schemeClr val="accent4">
                    <a:hueOff val="-255697"/>
                    <a:satOff val="-2070"/>
                    <a:lumOff val="-12024"/>
                  </a:schemeClr>
                </a:solidFill>
              </a:defRPr>
            </a:pPr>
            <a:r>
              <a:t>Jana Brzechwy</a:t>
            </a:r>
          </a:p>
        </p:txBody>
      </p:sp>
      <p:sp>
        <p:nvSpPr>
          <p:cNvPr id="134" name="Školka se nachází uprostřed sídliště, nedaleko moře. Školka má 4 třídy, společnou tělocvičnu a velkou zahradu."/>
          <p:cNvSpPr txBox="1">
            <a:spLocks noGrp="1"/>
          </p:cNvSpPr>
          <p:nvPr>
            <p:ph type="body" sz="quarter" idx="1"/>
          </p:nvPr>
        </p:nvSpPr>
        <p:spPr>
          <a:xfrm>
            <a:off x="1447800" y="6572031"/>
            <a:ext cx="11341100" cy="4813301"/>
          </a:xfrm>
          <a:prstGeom prst="rect">
            <a:avLst/>
          </a:prstGeom>
          <a:ln w="9525">
            <a:round/>
          </a:ln>
        </p:spPr>
        <p:txBody>
          <a:bodyPr/>
          <a:lstStyle/>
          <a:p>
            <a:pPr>
              <a:lnSpc>
                <a:spcPct val="100000"/>
              </a:lnSpc>
              <a:defRPr sz="4400" i="0">
                <a:solidFill>
                  <a:srgbClr val="4B4B4B"/>
                </a:solidFill>
                <a:effectLst/>
              </a:defRPr>
            </a:pPr>
            <a:endParaRPr/>
          </a:p>
          <a:p>
            <a:pPr>
              <a:lnSpc>
                <a:spcPct val="100000"/>
              </a:lnSpc>
              <a:defRPr sz="4400" i="0">
                <a:solidFill>
                  <a:srgbClr val="4B4B4B"/>
                </a:solidFill>
                <a:effectLst/>
              </a:defRPr>
            </a:pPr>
            <a:r>
              <a:t>Školka se nachází uprostřed sídliště, nedaleko moře. Školka má 4 třídy, společnou tělocvičnu a velkou zahradu. </a:t>
            </a:r>
          </a:p>
        </p:txBody>
      </p:sp>
      <p:grpSp>
        <p:nvGrpSpPr>
          <p:cNvPr id="137" name="page1image5186416.png"/>
          <p:cNvGrpSpPr/>
          <p:nvPr/>
        </p:nvGrpSpPr>
        <p:grpSpPr>
          <a:xfrm>
            <a:off x="12850510" y="1518395"/>
            <a:ext cx="10547051" cy="10352928"/>
            <a:chOff x="0" y="0"/>
            <a:chExt cx="10547049" cy="10352926"/>
          </a:xfrm>
        </p:grpSpPr>
        <p:pic>
          <p:nvPicPr>
            <p:cNvPr id="136" name="page1image5186416.png" descr="page1image5186416.png"/>
            <p:cNvPicPr>
              <a:picLocks noChangeAspect="1"/>
            </p:cNvPicPr>
            <p:nvPr/>
          </p:nvPicPr>
          <p:blipFill>
            <a:blip r:embed="rId2"/>
            <a:stretch>
              <a:fillRect/>
            </a:stretch>
          </p:blipFill>
          <p:spPr>
            <a:xfrm>
              <a:off x="127000" y="88900"/>
              <a:ext cx="10293050" cy="10022727"/>
            </a:xfrm>
            <a:prstGeom prst="rect">
              <a:avLst/>
            </a:prstGeom>
            <a:ln>
              <a:noFill/>
            </a:ln>
            <a:effectLst/>
          </p:spPr>
        </p:pic>
        <p:pic>
          <p:nvPicPr>
            <p:cNvPr id="135" name="page1image5186416.png" descr="page1image5186416.png"/>
            <p:cNvPicPr>
              <a:picLocks/>
            </p:cNvPicPr>
            <p:nvPr/>
          </p:nvPicPr>
          <p:blipFill>
            <a:blip r:embed="rId3"/>
            <a:stretch>
              <a:fillRect/>
            </a:stretch>
          </p:blipFill>
          <p:spPr>
            <a:xfrm>
              <a:off x="0" y="0"/>
              <a:ext cx="10547050" cy="10352927"/>
            </a:xfrm>
            <a:prstGeom prst="rect">
              <a:avLst/>
            </a:prstGeom>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Malé město vestavěné do svahu nad oceánem" descr="Malé město vestavěné do svahu nad oceánem"/>
          <p:cNvPicPr>
            <a:picLocks noGrp="1"/>
          </p:cNvPicPr>
          <p:nvPr>
            <p:ph type="pic" idx="21"/>
          </p:nvPr>
        </p:nvPicPr>
        <p:blipFill>
          <a:blip r:embed="rId2"/>
          <a:stretch>
            <a:fillRect/>
          </a:stretch>
        </p:blipFill>
        <p:spPr>
          <a:xfrm>
            <a:off x="13454405" y="7040211"/>
            <a:ext cx="9918970" cy="5766746"/>
          </a:xfrm>
          <a:prstGeom prst="rect">
            <a:avLst/>
          </a:prstGeom>
          <a:ln w="9525">
            <a:round/>
          </a:ln>
        </p:spPr>
      </p:pic>
      <p:grpSp>
        <p:nvGrpSpPr>
          <p:cNvPr id="142" name="IMG_6777.jpeg"/>
          <p:cNvGrpSpPr/>
          <p:nvPr/>
        </p:nvGrpSpPr>
        <p:grpSpPr>
          <a:xfrm>
            <a:off x="10115745" y="613304"/>
            <a:ext cx="7646200" cy="5874351"/>
            <a:chOff x="0" y="0"/>
            <a:chExt cx="7646199" cy="5874349"/>
          </a:xfrm>
        </p:grpSpPr>
        <p:pic>
          <p:nvPicPr>
            <p:cNvPr id="141" name="IMG_6777.jpeg" descr="IMG_6777.jpeg"/>
            <p:cNvPicPr>
              <a:picLocks noChangeAspect="1"/>
            </p:cNvPicPr>
            <p:nvPr/>
          </p:nvPicPr>
          <p:blipFill>
            <a:blip r:embed="rId3"/>
            <a:stretch>
              <a:fillRect/>
            </a:stretch>
          </p:blipFill>
          <p:spPr>
            <a:xfrm>
              <a:off x="127000" y="88900"/>
              <a:ext cx="7392200" cy="5544150"/>
            </a:xfrm>
            <a:prstGeom prst="rect">
              <a:avLst/>
            </a:prstGeom>
            <a:ln>
              <a:noFill/>
            </a:ln>
            <a:effectLst/>
          </p:spPr>
        </p:pic>
        <p:pic>
          <p:nvPicPr>
            <p:cNvPr id="140" name="IMG_6777.jpeg" descr="IMG_6777.jpeg"/>
            <p:cNvPicPr>
              <a:picLocks/>
            </p:cNvPicPr>
            <p:nvPr/>
          </p:nvPicPr>
          <p:blipFill>
            <a:blip r:embed="rId4"/>
            <a:stretch>
              <a:fillRect/>
            </a:stretch>
          </p:blipFill>
          <p:spPr>
            <a:xfrm>
              <a:off x="0" y="0"/>
              <a:ext cx="7646200" cy="5874350"/>
            </a:xfrm>
            <a:prstGeom prst="rect">
              <a:avLst/>
            </a:prstGeom>
            <a:effectLst/>
          </p:spPr>
        </p:pic>
      </p:grpSp>
      <p:grpSp>
        <p:nvGrpSpPr>
          <p:cNvPr id="145" name="IMG_6785 2.jpeg"/>
          <p:cNvGrpSpPr/>
          <p:nvPr/>
        </p:nvGrpSpPr>
        <p:grpSpPr>
          <a:xfrm>
            <a:off x="15270209" y="2877409"/>
            <a:ext cx="7387408" cy="5680257"/>
            <a:chOff x="0" y="0"/>
            <a:chExt cx="7387407" cy="5680255"/>
          </a:xfrm>
        </p:grpSpPr>
        <p:pic>
          <p:nvPicPr>
            <p:cNvPr id="144" name="IMG_6785 2.jpeg" descr="IMG_6785 2.jpeg"/>
            <p:cNvPicPr>
              <a:picLocks noChangeAspect="1"/>
            </p:cNvPicPr>
            <p:nvPr/>
          </p:nvPicPr>
          <p:blipFill>
            <a:blip r:embed="rId5"/>
            <a:stretch>
              <a:fillRect/>
            </a:stretch>
          </p:blipFill>
          <p:spPr>
            <a:xfrm>
              <a:off x="127000" y="88900"/>
              <a:ext cx="7133408" cy="5350056"/>
            </a:xfrm>
            <a:prstGeom prst="rect">
              <a:avLst/>
            </a:prstGeom>
            <a:ln>
              <a:noFill/>
            </a:ln>
            <a:effectLst/>
          </p:spPr>
        </p:pic>
        <p:pic>
          <p:nvPicPr>
            <p:cNvPr id="143" name="IMG_6785 2.jpeg" descr="IMG_6785 2.jpeg"/>
            <p:cNvPicPr>
              <a:picLocks/>
            </p:cNvPicPr>
            <p:nvPr/>
          </p:nvPicPr>
          <p:blipFill>
            <a:blip r:embed="rId6"/>
            <a:stretch>
              <a:fillRect/>
            </a:stretch>
          </p:blipFill>
          <p:spPr>
            <a:xfrm>
              <a:off x="0" y="0"/>
              <a:ext cx="7387408" cy="5680256"/>
            </a:xfrm>
            <a:prstGeom prst="rect">
              <a:avLst/>
            </a:prstGeom>
            <a:effectLst/>
          </p:spPr>
        </p:pic>
      </p:grpSp>
      <p:grpSp>
        <p:nvGrpSpPr>
          <p:cNvPr id="148" name="IMG_6870.jpeg"/>
          <p:cNvGrpSpPr/>
          <p:nvPr/>
        </p:nvGrpSpPr>
        <p:grpSpPr>
          <a:xfrm>
            <a:off x="936543" y="846058"/>
            <a:ext cx="9138565" cy="12176284"/>
            <a:chOff x="0" y="0"/>
            <a:chExt cx="9138563" cy="12176283"/>
          </a:xfrm>
        </p:grpSpPr>
        <p:pic>
          <p:nvPicPr>
            <p:cNvPr id="147" name="IMG_6870.jpeg" descr="IMG_6870.jpeg"/>
            <p:cNvPicPr>
              <a:picLocks noChangeAspect="1"/>
            </p:cNvPicPr>
            <p:nvPr/>
          </p:nvPicPr>
          <p:blipFill>
            <a:blip r:embed="rId7"/>
            <a:stretch>
              <a:fillRect/>
            </a:stretch>
          </p:blipFill>
          <p:spPr>
            <a:xfrm>
              <a:off x="127000" y="88900"/>
              <a:ext cx="8884564" cy="11846084"/>
            </a:xfrm>
            <a:prstGeom prst="rect">
              <a:avLst/>
            </a:prstGeom>
            <a:ln>
              <a:noFill/>
            </a:ln>
            <a:effectLst/>
          </p:spPr>
        </p:pic>
        <p:pic>
          <p:nvPicPr>
            <p:cNvPr id="146" name="IMG_6870.jpeg" descr="IMG_6870.jpeg"/>
            <p:cNvPicPr>
              <a:picLocks/>
            </p:cNvPicPr>
            <p:nvPr/>
          </p:nvPicPr>
          <p:blipFill>
            <a:blip r:embed="rId8"/>
            <a:stretch>
              <a:fillRect/>
            </a:stretch>
          </p:blipFill>
          <p:spPr>
            <a:xfrm>
              <a:off x="0" y="0"/>
              <a:ext cx="9138564" cy="1217628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DALTOŇSKÝ PLÁN"/>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DALTOŇSKÝ PLÁN</a:t>
            </a:r>
          </a:p>
        </p:txBody>
      </p:sp>
      <p:sp>
        <p:nvSpPr>
          <p:cNvPr id="151" name="Daltonův plán je systém výuky, který ve 20. letech 20. století vyvinula americká učitelka…"/>
          <p:cNvSpPr txBox="1"/>
          <p:nvPr/>
        </p:nvSpPr>
        <p:spPr>
          <a:xfrm>
            <a:off x="977110" y="4190999"/>
            <a:ext cx="21982466" cy="817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400" i="0">
                <a:solidFill>
                  <a:srgbClr val="4B4B4B"/>
                </a:solidFill>
                <a:effectLst/>
              </a:defRPr>
            </a:pPr>
            <a:r>
              <a:t>Daltonův plán je systém výuky, který ve 20. letech 20. století vyvinula americká učitelka </a:t>
            </a:r>
          </a:p>
          <a:p>
            <a:pPr>
              <a:defRPr sz="4400" i="0">
                <a:solidFill>
                  <a:srgbClr val="4B4B4B"/>
                </a:solidFill>
                <a:effectLst/>
              </a:defRPr>
            </a:pPr>
            <a:r>
              <a:t>Helen Parkhurst.</a:t>
            </a:r>
          </a:p>
          <a:p>
            <a:pPr>
              <a:defRPr sz="4400" i="0">
                <a:solidFill>
                  <a:srgbClr val="4B4B4B"/>
                </a:solidFill>
                <a:effectLst/>
              </a:defRPr>
            </a:pPr>
            <a:r>
              <a:t>Cíle vytvořené Helen Parkhurst: svoboda, vlastní aktivita a spolupráce se nadále rozvíjejí a vyvíjejí, neustále se přizpůsobují moderním podmínkám a potřebám.</a:t>
            </a:r>
          </a:p>
          <a:p>
            <a:pPr>
              <a:defRPr sz="4400" i="0">
                <a:solidFill>
                  <a:srgbClr val="4B4B4B"/>
                </a:solidFill>
                <a:effectLst/>
              </a:defRPr>
            </a:pPr>
            <a:r>
              <a:t>V současné době jsou v daltonských institucích myšlenky tohoto vzdělávání realizovány na základě čtyř pilířů: nezávislost, zodpovědnost, spolupráce, odraz (reflexe). </a:t>
            </a:r>
          </a:p>
          <a:p>
            <a:pPr>
              <a:defRPr sz="4400" i="0">
                <a:solidFill>
                  <a:srgbClr val="4B4B4B"/>
                </a:solidFill>
                <a:effectLst/>
              </a:defRPr>
            </a:pPr>
            <a:r>
              <a:t>Školní vize</a:t>
            </a:r>
          </a:p>
          <a:p>
            <a:pPr>
              <a:defRPr sz="4400" i="0">
                <a:solidFill>
                  <a:srgbClr val="4B4B4B"/>
                </a:solidFill>
                <a:effectLst/>
              </a:defRPr>
            </a:pPr>
            <a:r>
              <a:t>• učení svým vlastním tempem,</a:t>
            </a:r>
          </a:p>
          <a:p>
            <a:pPr>
              <a:defRPr sz="4400" i="0">
                <a:solidFill>
                  <a:srgbClr val="4B4B4B"/>
                </a:solidFill>
                <a:effectLst/>
              </a:defRPr>
            </a:pPr>
            <a:r>
              <a:t>• implementace pro spolupráci (je proces uskutečňování teoreticky stanovené myšlenky) </a:t>
            </a:r>
          </a:p>
          <a:p>
            <a:pPr>
              <a:defRPr sz="4400" i="0">
                <a:solidFill>
                  <a:srgbClr val="4B4B4B"/>
                </a:solidFill>
                <a:effectLst/>
              </a:defRPr>
            </a:pPr>
            <a:r>
              <a:t>• individuální přístup ke každému studentovi a kontrola výsledků práce,</a:t>
            </a:r>
          </a:p>
          <a:p>
            <a:pPr>
              <a:defRPr sz="4400" i="0">
                <a:solidFill>
                  <a:srgbClr val="4B4B4B"/>
                </a:solidFill>
                <a:effectLst/>
              </a:defRPr>
            </a:pPr>
            <a:r>
              <a:t>• povzbuzovat dítě, aby hledalo nejlepší řešení a nejjednodušší metody práce,</a:t>
            </a:r>
          </a:p>
          <a:p>
            <a:pPr>
              <a:defRPr sz="4400" i="0">
                <a:solidFill>
                  <a:srgbClr val="4B4B4B"/>
                </a:solidFill>
                <a:effectLst/>
              </a:defRPr>
            </a:pPr>
            <a:r>
              <a:t>• vzbudit v dětech ochotu převzít iniciativu v akci.</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Vizualizace denního rozvrhu"/>
          <p:cNvSpPr txBox="1">
            <a:spLocks noGrp="1"/>
          </p:cNvSpPr>
          <p:nvPr>
            <p:ph type="title"/>
          </p:nvPr>
        </p:nvSpPr>
        <p:spPr>
          <a:xfrm>
            <a:off x="3039547" y="1254664"/>
            <a:ext cx="19621501" cy="2324100"/>
          </a:xfrm>
          <a:prstGeom prst="rect">
            <a:avLst/>
          </a:prstGeom>
          <a:ln w="9525">
            <a:round/>
          </a:ln>
        </p:spPr>
        <p:txBody>
          <a:bodyPr/>
          <a:lstStyle>
            <a:lvl1pPr defTabSz="330200">
              <a:defRPr sz="7800">
                <a:solidFill>
                  <a:schemeClr val="accent4">
                    <a:hueOff val="-255697"/>
                    <a:satOff val="-2070"/>
                    <a:lumOff val="-12024"/>
                  </a:schemeClr>
                </a:solidFill>
                <a:effectLst>
                  <a:outerShdw blurRad="5080" dist="5080" dir="16200000" rotWithShape="0">
                    <a:srgbClr val="000000">
                      <a:alpha val="50000"/>
                    </a:srgbClr>
                  </a:outerShdw>
                </a:effectLst>
              </a:defRPr>
            </a:lvl1pPr>
          </a:lstStyle>
          <a:p>
            <a:r>
              <a:t>Vizualizace denního rozvrhu</a:t>
            </a:r>
          </a:p>
        </p:txBody>
      </p:sp>
      <p:sp>
        <p:nvSpPr>
          <p:cNvPr id="154" name="Každý prvek umístěný na naší desce Dalton má svou vlastní funkci. Dny v týdnu jsou zobrazeny na každé tabuli ve vhodných barvách.…"/>
          <p:cNvSpPr txBox="1">
            <a:spLocks noGrp="1"/>
          </p:cNvSpPr>
          <p:nvPr>
            <p:ph type="body" sz="half" idx="1"/>
          </p:nvPr>
        </p:nvSpPr>
        <p:spPr>
          <a:xfrm>
            <a:off x="1724089" y="4093731"/>
            <a:ext cx="9855201" cy="7899401"/>
          </a:xfrm>
          <a:prstGeom prst="rect">
            <a:avLst/>
          </a:prstGeom>
        </p:spPr>
        <p:txBody>
          <a:bodyPr>
            <a:normAutofit/>
          </a:bodyPr>
          <a:lstStyle/>
          <a:p>
            <a:pPr marL="0" indent="0" algn="ctr" defTabSz="775969">
              <a:lnSpc>
                <a:spcPct val="100000"/>
              </a:lnSpc>
              <a:spcBef>
                <a:spcPts val="0"/>
              </a:spcBef>
              <a:buSzTx/>
              <a:buNone/>
              <a:defRPr sz="4136" i="0">
                <a:solidFill>
                  <a:srgbClr val="4B4B4B"/>
                </a:solidFill>
                <a:effectLst/>
              </a:defRPr>
            </a:pPr>
            <a:r>
              <a:t>Každý prvek umístěný na naší desce Dalton má svou vlastní funkci. Dny v týdnu jsou zobrazeny na každé tabuli ve vhodných barvách.</a:t>
            </a:r>
          </a:p>
          <a:p>
            <a:pPr marL="0" indent="0" algn="ctr" defTabSz="775969">
              <a:lnSpc>
                <a:spcPct val="100000"/>
              </a:lnSpc>
              <a:spcBef>
                <a:spcPts val="0"/>
              </a:spcBef>
              <a:buSzTx/>
              <a:buNone/>
              <a:defRPr sz="4136" i="0">
                <a:solidFill>
                  <a:srgbClr val="4B4B4B"/>
                </a:solidFill>
                <a:effectLst/>
              </a:defRPr>
            </a:pPr>
            <a:r>
              <a:t>Plán dne se skládá z ilustrací a popisů plánovaných činností, které děti v daný den vykonávají. Děti každý den určují a dávají na tabuli, co je na daný den v plánu, a následně ukazovátkem označují právě vykonávanou činnost. Díky tomu si uvědomují, jaké aktivity na sebe budou navazovat a v jakém okamžiku dne se nacházejí.</a:t>
            </a:r>
          </a:p>
        </p:txBody>
      </p:sp>
      <p:grpSp>
        <p:nvGrpSpPr>
          <p:cNvPr id="157" name="page32image40586288.jpg"/>
          <p:cNvGrpSpPr/>
          <p:nvPr/>
        </p:nvGrpSpPr>
        <p:grpSpPr>
          <a:xfrm>
            <a:off x="12723298" y="3875032"/>
            <a:ext cx="5218646" cy="4010529"/>
            <a:chOff x="0" y="0"/>
            <a:chExt cx="5218644" cy="4010527"/>
          </a:xfrm>
        </p:grpSpPr>
        <p:pic>
          <p:nvPicPr>
            <p:cNvPr id="156" name="page32image40586288.jpg" descr="page32image40586288.jpg"/>
            <p:cNvPicPr>
              <a:picLocks noChangeAspect="1"/>
            </p:cNvPicPr>
            <p:nvPr/>
          </p:nvPicPr>
          <p:blipFill>
            <a:blip r:embed="rId2"/>
            <a:stretch>
              <a:fillRect/>
            </a:stretch>
          </p:blipFill>
          <p:spPr>
            <a:xfrm>
              <a:off x="127000" y="88900"/>
              <a:ext cx="4964645" cy="3680328"/>
            </a:xfrm>
            <a:prstGeom prst="rect">
              <a:avLst/>
            </a:prstGeom>
            <a:ln>
              <a:noFill/>
            </a:ln>
            <a:effectLst/>
          </p:spPr>
        </p:pic>
        <p:pic>
          <p:nvPicPr>
            <p:cNvPr id="155" name="page32image40586288.jpg" descr="page32image40586288.jpg"/>
            <p:cNvPicPr>
              <a:picLocks/>
            </p:cNvPicPr>
            <p:nvPr/>
          </p:nvPicPr>
          <p:blipFill>
            <a:blip r:embed="rId3"/>
            <a:stretch>
              <a:fillRect/>
            </a:stretch>
          </p:blipFill>
          <p:spPr>
            <a:xfrm>
              <a:off x="0" y="0"/>
              <a:ext cx="5218645" cy="4010528"/>
            </a:xfrm>
            <a:prstGeom prst="rect">
              <a:avLst/>
            </a:prstGeom>
            <a:effectLst/>
          </p:spPr>
        </p:pic>
      </p:grpSp>
      <p:grpSp>
        <p:nvGrpSpPr>
          <p:cNvPr id="160" name="IMG_3600.jpeg"/>
          <p:cNvGrpSpPr/>
          <p:nvPr/>
        </p:nvGrpSpPr>
        <p:grpSpPr>
          <a:xfrm>
            <a:off x="12723298" y="8001392"/>
            <a:ext cx="5161104" cy="4010528"/>
            <a:chOff x="0" y="0"/>
            <a:chExt cx="5161103" cy="4010527"/>
          </a:xfrm>
        </p:grpSpPr>
        <p:pic>
          <p:nvPicPr>
            <p:cNvPr id="159" name="IMG_3600.jpeg" descr="IMG_3600.jpeg"/>
            <p:cNvPicPr>
              <a:picLocks noChangeAspect="1"/>
            </p:cNvPicPr>
            <p:nvPr/>
          </p:nvPicPr>
          <p:blipFill>
            <a:blip r:embed="rId4"/>
            <a:stretch>
              <a:fillRect/>
            </a:stretch>
          </p:blipFill>
          <p:spPr>
            <a:xfrm>
              <a:off x="127000" y="88900"/>
              <a:ext cx="4907104" cy="3680328"/>
            </a:xfrm>
            <a:prstGeom prst="rect">
              <a:avLst/>
            </a:prstGeom>
            <a:ln>
              <a:noFill/>
            </a:ln>
            <a:effectLst/>
          </p:spPr>
        </p:pic>
        <p:pic>
          <p:nvPicPr>
            <p:cNvPr id="158" name="IMG_3600.jpeg" descr="IMG_3600.jpeg"/>
            <p:cNvPicPr>
              <a:picLocks/>
            </p:cNvPicPr>
            <p:nvPr/>
          </p:nvPicPr>
          <p:blipFill>
            <a:blip r:embed="rId5"/>
            <a:stretch>
              <a:fillRect/>
            </a:stretch>
          </p:blipFill>
          <p:spPr>
            <a:xfrm>
              <a:off x="0" y="0"/>
              <a:ext cx="5161104" cy="4010528"/>
            </a:xfrm>
            <a:prstGeom prst="rect">
              <a:avLst/>
            </a:prstGeom>
            <a:effectLst/>
          </p:spPr>
        </p:pic>
      </p:grpSp>
      <p:grpSp>
        <p:nvGrpSpPr>
          <p:cNvPr id="163" name="IMG_3597.jpeg"/>
          <p:cNvGrpSpPr/>
          <p:nvPr/>
        </p:nvGrpSpPr>
        <p:grpSpPr>
          <a:xfrm>
            <a:off x="17904671" y="8001392"/>
            <a:ext cx="5218646" cy="4053685"/>
            <a:chOff x="0" y="0"/>
            <a:chExt cx="5218644" cy="4053683"/>
          </a:xfrm>
        </p:grpSpPr>
        <p:pic>
          <p:nvPicPr>
            <p:cNvPr id="162" name="IMG_3597.jpeg" descr="IMG_3597.jpeg"/>
            <p:cNvPicPr>
              <a:picLocks noChangeAspect="1"/>
            </p:cNvPicPr>
            <p:nvPr/>
          </p:nvPicPr>
          <p:blipFill>
            <a:blip r:embed="rId6"/>
            <a:stretch>
              <a:fillRect/>
            </a:stretch>
          </p:blipFill>
          <p:spPr>
            <a:xfrm>
              <a:off x="127000" y="88900"/>
              <a:ext cx="4964645" cy="3723484"/>
            </a:xfrm>
            <a:prstGeom prst="rect">
              <a:avLst/>
            </a:prstGeom>
            <a:ln>
              <a:noFill/>
            </a:ln>
            <a:effectLst/>
          </p:spPr>
        </p:pic>
        <p:pic>
          <p:nvPicPr>
            <p:cNvPr id="161" name="IMG_3597.jpeg" descr="IMG_3597.jpeg"/>
            <p:cNvPicPr>
              <a:picLocks/>
            </p:cNvPicPr>
            <p:nvPr/>
          </p:nvPicPr>
          <p:blipFill>
            <a:blip r:embed="rId7"/>
            <a:stretch>
              <a:fillRect/>
            </a:stretch>
          </p:blipFill>
          <p:spPr>
            <a:xfrm>
              <a:off x="0" y="0"/>
              <a:ext cx="5218645" cy="4053684"/>
            </a:xfrm>
            <a:prstGeom prst="rect">
              <a:avLst/>
            </a:prstGeom>
            <a:effectLst/>
          </p:spPr>
        </p:pic>
      </p:grpSp>
      <p:grpSp>
        <p:nvGrpSpPr>
          <p:cNvPr id="166" name="page15image40576560.png"/>
          <p:cNvGrpSpPr/>
          <p:nvPr/>
        </p:nvGrpSpPr>
        <p:grpSpPr>
          <a:xfrm>
            <a:off x="17980542" y="3910407"/>
            <a:ext cx="5067000" cy="3939950"/>
            <a:chOff x="0" y="0"/>
            <a:chExt cx="5066998" cy="3939949"/>
          </a:xfrm>
        </p:grpSpPr>
        <p:pic>
          <p:nvPicPr>
            <p:cNvPr id="165" name="page15image40576560.png" descr="page15image40576560.png"/>
            <p:cNvPicPr>
              <a:picLocks noChangeAspect="1"/>
            </p:cNvPicPr>
            <p:nvPr/>
          </p:nvPicPr>
          <p:blipFill>
            <a:blip r:embed="rId8"/>
            <a:srcRect l="6256" t="6256" r="6256" b="6256"/>
            <a:stretch>
              <a:fillRect/>
            </a:stretch>
          </p:blipFill>
          <p:spPr>
            <a:xfrm>
              <a:off x="127000" y="88900"/>
              <a:ext cx="4812999" cy="3609750"/>
            </a:xfrm>
            <a:prstGeom prst="rect">
              <a:avLst/>
            </a:prstGeom>
            <a:ln>
              <a:noFill/>
            </a:ln>
            <a:effectLst/>
          </p:spPr>
        </p:pic>
        <p:pic>
          <p:nvPicPr>
            <p:cNvPr id="164" name="page15image40576560.png" descr="page15image40576560.png"/>
            <p:cNvPicPr>
              <a:picLocks/>
            </p:cNvPicPr>
            <p:nvPr/>
          </p:nvPicPr>
          <p:blipFill>
            <a:blip r:embed="rId9"/>
            <a:stretch>
              <a:fillRect/>
            </a:stretch>
          </p:blipFill>
          <p:spPr>
            <a:xfrm>
              <a:off x="-1" y="-1"/>
              <a:ext cx="5067000" cy="393995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eska hledání"/>
          <p:cNvSpPr txBox="1">
            <a:spLocks noGrp="1"/>
          </p:cNvSpPr>
          <p:nvPr>
            <p:ph type="title"/>
          </p:nvPr>
        </p:nvSpPr>
        <p:spPr>
          <a:prstGeom prst="rect">
            <a:avLst/>
          </a:prstGeom>
          <a:ln w="9525">
            <a:round/>
          </a:ln>
        </p:spPr>
        <p:txBody>
          <a:bodyPr/>
          <a:lstStyle>
            <a:lvl1pPr>
              <a:defRPr>
                <a:solidFill>
                  <a:schemeClr val="accent4">
                    <a:hueOff val="-255697"/>
                    <a:satOff val="-2070"/>
                    <a:lumOff val="-12024"/>
                  </a:schemeClr>
                </a:solidFill>
              </a:defRPr>
            </a:lvl1pPr>
          </a:lstStyle>
          <a:p>
            <a:r>
              <a:t>Deska hledání</a:t>
            </a:r>
          </a:p>
        </p:txBody>
      </p:sp>
      <p:sp>
        <p:nvSpPr>
          <p:cNvPr id="169" name="Každé pondělí dostávají děti domácí úkoly. To nejsou těžké věci. Jedná se o výtvarné, matematické, grafomotorické a kognitivní úkoly v souladu s kmenovým učivem. Děti se rozhodují samy…"/>
          <p:cNvSpPr txBox="1">
            <a:spLocks noGrp="1"/>
          </p:cNvSpPr>
          <p:nvPr>
            <p:ph type="body" sz="half" idx="1"/>
          </p:nvPr>
        </p:nvSpPr>
        <p:spPr>
          <a:xfrm>
            <a:off x="1463425" y="4330700"/>
            <a:ext cx="9855201" cy="7899400"/>
          </a:xfrm>
          <a:prstGeom prst="rect">
            <a:avLst/>
          </a:prstGeom>
        </p:spPr>
        <p:txBody>
          <a:bodyPr>
            <a:normAutofit/>
          </a:bodyPr>
          <a:lstStyle/>
          <a:p>
            <a:pPr marL="0" indent="0" algn="ctr" defTabSz="652145">
              <a:lnSpc>
                <a:spcPct val="100000"/>
              </a:lnSpc>
              <a:spcBef>
                <a:spcPts val="0"/>
              </a:spcBef>
              <a:buSzTx/>
              <a:buNone/>
              <a:defRPr sz="3476" i="0">
                <a:solidFill>
                  <a:srgbClr val="4B4B4B"/>
                </a:solidFill>
                <a:effectLst/>
              </a:defRPr>
            </a:pPr>
            <a:r>
              <a:t>Každé pondělí dostávají děti domácí úkoly. To nejsou těžké věci. Jedná se o výtvarné, matematické, grafomotorické a kognitivní úkoly v souladu s kmenovým učivem. Děti se rozhodují samy</a:t>
            </a:r>
          </a:p>
          <a:p>
            <a:pPr marL="0" indent="0" algn="ctr" defTabSz="652145">
              <a:lnSpc>
                <a:spcPct val="100000"/>
              </a:lnSpc>
              <a:spcBef>
                <a:spcPts val="0"/>
              </a:spcBef>
              <a:buSzTx/>
              <a:buNone/>
              <a:defRPr sz="3476" i="0">
                <a:solidFill>
                  <a:srgbClr val="4B4B4B"/>
                </a:solidFill>
                <a:effectLst/>
              </a:defRPr>
            </a:pPr>
            <a:r>
              <a:t>kdy úkol dokončí. Pokud svou práci udělají rychle, mají zbývající čas na hraní se svými vrstevníky. Pokud nechávají úkoly na poslední chvíli, například na pátek, znamená to, že celý den stráví prací, nikoli hrou. Učí děti</a:t>
            </a:r>
          </a:p>
          <a:p>
            <a:pPr marL="0" indent="0" algn="ctr" defTabSz="652145">
              <a:lnSpc>
                <a:spcPct val="100000"/>
              </a:lnSpc>
              <a:spcBef>
                <a:spcPts val="0"/>
              </a:spcBef>
              <a:buSzTx/>
              <a:buNone/>
              <a:defRPr sz="3476" i="0">
                <a:solidFill>
                  <a:srgbClr val="4B4B4B"/>
                </a:solidFill>
                <a:effectLst/>
              </a:defRPr>
            </a:pPr>
            <a:r>
              <a:t>vhodné plánování činností a převzetí odpovědnosti za jejich realizaci. Získané dovednosti jim usnadňují nástup do školy. Po správném splnění svého úkolu děti označí splnění úkolu na tabuli připnutím magnetu v příslušné barvě na tabuli.</a:t>
            </a:r>
          </a:p>
        </p:txBody>
      </p:sp>
      <p:grpSp>
        <p:nvGrpSpPr>
          <p:cNvPr id="172" name="page16image59545696.jpg"/>
          <p:cNvGrpSpPr/>
          <p:nvPr/>
        </p:nvGrpSpPr>
        <p:grpSpPr>
          <a:xfrm>
            <a:off x="12827000" y="6362700"/>
            <a:ext cx="4622800" cy="6146800"/>
            <a:chOff x="0" y="0"/>
            <a:chExt cx="4622800" cy="6146800"/>
          </a:xfrm>
        </p:grpSpPr>
        <p:pic>
          <p:nvPicPr>
            <p:cNvPr id="171" name="page16image59545696.jpg" descr="page16image59545696.jpg"/>
            <p:cNvPicPr>
              <a:picLocks noChangeAspect="1"/>
            </p:cNvPicPr>
            <p:nvPr/>
          </p:nvPicPr>
          <p:blipFill>
            <a:blip r:embed="rId2"/>
            <a:stretch>
              <a:fillRect/>
            </a:stretch>
          </p:blipFill>
          <p:spPr>
            <a:xfrm>
              <a:off x="127000" y="88900"/>
              <a:ext cx="4368800" cy="5816600"/>
            </a:xfrm>
            <a:prstGeom prst="rect">
              <a:avLst/>
            </a:prstGeom>
            <a:ln>
              <a:noFill/>
            </a:ln>
            <a:effectLst/>
          </p:spPr>
        </p:pic>
        <p:pic>
          <p:nvPicPr>
            <p:cNvPr id="170" name="page16image59545696.jpg" descr="page16image59545696.jpg"/>
            <p:cNvPicPr>
              <a:picLocks/>
            </p:cNvPicPr>
            <p:nvPr/>
          </p:nvPicPr>
          <p:blipFill>
            <a:blip r:embed="rId3"/>
            <a:stretch>
              <a:fillRect/>
            </a:stretch>
          </p:blipFill>
          <p:spPr>
            <a:xfrm>
              <a:off x="0" y="0"/>
              <a:ext cx="4622800" cy="6146800"/>
            </a:xfrm>
            <a:prstGeom prst="rect">
              <a:avLst/>
            </a:prstGeom>
            <a:effectLst/>
          </p:spPr>
        </p:pic>
      </p:grpSp>
      <p:sp>
        <p:nvSpPr>
          <p:cNvPr id="173" name="Text"/>
          <p:cNvSpPr txBox="1"/>
          <p:nvPr/>
        </p:nvSpPr>
        <p:spPr>
          <a:xfrm>
            <a:off x="12954000" y="62229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76" name="page14image59678640.jpg"/>
          <p:cNvGrpSpPr/>
          <p:nvPr/>
        </p:nvGrpSpPr>
        <p:grpSpPr>
          <a:xfrm>
            <a:off x="16554450" y="3784600"/>
            <a:ext cx="3771900" cy="5003800"/>
            <a:chOff x="0" y="0"/>
            <a:chExt cx="3771900" cy="5003800"/>
          </a:xfrm>
        </p:grpSpPr>
        <p:pic>
          <p:nvPicPr>
            <p:cNvPr id="175" name="page14image59678640.jpg" descr="page14image59678640.jpg"/>
            <p:cNvPicPr>
              <a:picLocks noChangeAspect="1"/>
            </p:cNvPicPr>
            <p:nvPr/>
          </p:nvPicPr>
          <p:blipFill>
            <a:blip r:embed="rId4"/>
            <a:stretch>
              <a:fillRect/>
            </a:stretch>
          </p:blipFill>
          <p:spPr>
            <a:xfrm>
              <a:off x="127000" y="88900"/>
              <a:ext cx="3517900" cy="4673600"/>
            </a:xfrm>
            <a:prstGeom prst="rect">
              <a:avLst/>
            </a:prstGeom>
            <a:ln>
              <a:noFill/>
            </a:ln>
            <a:effectLst/>
          </p:spPr>
        </p:pic>
        <p:pic>
          <p:nvPicPr>
            <p:cNvPr id="174" name="page14image59678640.jpg" descr="page14image59678640.jpg"/>
            <p:cNvPicPr>
              <a:picLocks/>
            </p:cNvPicPr>
            <p:nvPr/>
          </p:nvPicPr>
          <p:blipFill>
            <a:blip r:embed="rId5"/>
            <a:stretch>
              <a:fillRect/>
            </a:stretch>
          </p:blipFill>
          <p:spPr>
            <a:xfrm>
              <a:off x="0" y="0"/>
              <a:ext cx="3771900" cy="5003800"/>
            </a:xfrm>
            <a:prstGeom prst="rect">
              <a:avLst/>
            </a:prstGeom>
            <a:effectLst/>
          </p:spPr>
        </p:pic>
      </p:grpSp>
      <p:sp>
        <p:nvSpPr>
          <p:cNvPr id="177" name="Text"/>
          <p:cNvSpPr txBox="1"/>
          <p:nvPr/>
        </p:nvSpPr>
        <p:spPr>
          <a:xfrm>
            <a:off x="16681450" y="36448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80" name="page36image59634480.png"/>
          <p:cNvGrpSpPr/>
          <p:nvPr/>
        </p:nvGrpSpPr>
        <p:grpSpPr>
          <a:xfrm>
            <a:off x="17881600" y="6915878"/>
            <a:ext cx="5021015" cy="5269044"/>
            <a:chOff x="0" y="0"/>
            <a:chExt cx="5021014" cy="5269042"/>
          </a:xfrm>
        </p:grpSpPr>
        <p:pic>
          <p:nvPicPr>
            <p:cNvPr id="179" name="page36image59634480.png" descr="page36image59634480.png"/>
            <p:cNvPicPr>
              <a:picLocks noChangeAspect="1"/>
            </p:cNvPicPr>
            <p:nvPr/>
          </p:nvPicPr>
          <p:blipFill>
            <a:blip r:embed="rId6"/>
            <a:stretch>
              <a:fillRect/>
            </a:stretch>
          </p:blipFill>
          <p:spPr>
            <a:xfrm>
              <a:off x="127000" y="88900"/>
              <a:ext cx="4767015" cy="4938843"/>
            </a:xfrm>
            <a:prstGeom prst="rect">
              <a:avLst/>
            </a:prstGeom>
            <a:ln>
              <a:noFill/>
            </a:ln>
            <a:effectLst/>
          </p:spPr>
        </p:pic>
        <p:pic>
          <p:nvPicPr>
            <p:cNvPr id="178" name="page36image59634480.png" descr="page36image59634480.png"/>
            <p:cNvPicPr>
              <a:picLocks/>
            </p:cNvPicPr>
            <p:nvPr/>
          </p:nvPicPr>
          <p:blipFill>
            <a:blip r:embed="rId7"/>
            <a:stretch>
              <a:fillRect/>
            </a:stretch>
          </p:blipFill>
          <p:spPr>
            <a:xfrm>
              <a:off x="0" y="0"/>
              <a:ext cx="5021015" cy="5269043"/>
            </a:xfrm>
            <a:prstGeom prst="rect">
              <a:avLst/>
            </a:prstGeom>
            <a:effectLst/>
          </p:spPr>
        </p:pic>
      </p:grpSp>
      <p:sp>
        <p:nvSpPr>
          <p:cNvPr id="181" name="Text"/>
          <p:cNvSpPr txBox="1"/>
          <p:nvPr/>
        </p:nvSpPr>
        <p:spPr>
          <a:xfrm>
            <a:off x="18008600" y="6776178"/>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14:dur="1500">
        <p14:warp/>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polupráce ve dvojicích a v týmu"/>
          <p:cNvSpPr txBox="1">
            <a:spLocks noGrp="1"/>
          </p:cNvSpPr>
          <p:nvPr>
            <p:ph type="title"/>
          </p:nvPr>
        </p:nvSpPr>
        <p:spPr>
          <a:prstGeom prst="rect">
            <a:avLst/>
          </a:prstGeom>
          <a:ln w="9525">
            <a:round/>
          </a:ln>
        </p:spPr>
        <p:txBody>
          <a:bodyPr/>
          <a:lstStyle>
            <a:lvl1pPr defTabSz="330200">
              <a:defRPr sz="7400">
                <a:solidFill>
                  <a:schemeClr val="accent4">
                    <a:hueOff val="-255697"/>
                    <a:satOff val="-2070"/>
                    <a:lumOff val="-12024"/>
                  </a:schemeClr>
                </a:solidFill>
                <a:effectLst>
                  <a:outerShdw blurRad="5080" dist="5080" dir="16200000" rotWithShape="0">
                    <a:srgbClr val="000000">
                      <a:alpha val="50000"/>
                    </a:srgbClr>
                  </a:outerShdw>
                </a:effectLst>
              </a:defRPr>
            </a:lvl1pPr>
          </a:lstStyle>
          <a:p>
            <a:r>
              <a:t>Spolupráce ve dvojicích a v týmu</a:t>
            </a:r>
          </a:p>
        </p:txBody>
      </p:sp>
      <p:sp>
        <p:nvSpPr>
          <p:cNvPr id="184" name="Velmi důležitým prvkem daltonského vzdělávání je spolupráce.…"/>
          <p:cNvSpPr txBox="1">
            <a:spLocks noGrp="1"/>
          </p:cNvSpPr>
          <p:nvPr>
            <p:ph type="body" sz="half" idx="1"/>
          </p:nvPr>
        </p:nvSpPr>
        <p:spPr>
          <a:xfrm>
            <a:off x="1619231" y="4127037"/>
            <a:ext cx="9855201" cy="7899401"/>
          </a:xfrm>
          <a:prstGeom prst="rect">
            <a:avLst/>
          </a:prstGeom>
        </p:spPr>
        <p:txBody>
          <a:bodyPr/>
          <a:lstStyle/>
          <a:p>
            <a:pPr marL="0" indent="0" algn="ctr" defTabSz="610870">
              <a:lnSpc>
                <a:spcPct val="100000"/>
              </a:lnSpc>
              <a:spcBef>
                <a:spcPts val="0"/>
              </a:spcBef>
              <a:buSzTx/>
              <a:buNone/>
              <a:defRPr sz="3256" i="0">
                <a:solidFill>
                  <a:srgbClr val="4B4B4B"/>
                </a:solidFill>
                <a:effectLst/>
              </a:defRPr>
            </a:pPr>
            <a:r>
              <a:t>Velmi důležitým prvkem daltonského vzdělávání je spolupráce.</a:t>
            </a:r>
          </a:p>
          <a:p>
            <a:pPr marL="0" indent="0" algn="ctr" defTabSz="610870">
              <a:lnSpc>
                <a:spcPct val="100000"/>
              </a:lnSpc>
              <a:spcBef>
                <a:spcPts val="0"/>
              </a:spcBef>
              <a:buSzTx/>
              <a:buNone/>
              <a:defRPr sz="3256" i="0">
                <a:solidFill>
                  <a:srgbClr val="4B4B4B"/>
                </a:solidFill>
                <a:effectLst/>
              </a:defRPr>
            </a:pPr>
            <a:r>
              <a:t>Pro vizualizaci spolupráce ve dvojicích nám slouží tabule s fotografiemi dětí, které v daném týdnu pracují se zadanou osobou.</a:t>
            </a:r>
          </a:p>
          <a:p>
            <a:pPr marL="0" indent="0" algn="ctr" defTabSz="610870">
              <a:lnSpc>
                <a:spcPct val="100000"/>
              </a:lnSpc>
              <a:spcBef>
                <a:spcPts val="0"/>
              </a:spcBef>
              <a:buSzTx/>
              <a:buNone/>
              <a:defRPr sz="3256" i="0">
                <a:solidFill>
                  <a:srgbClr val="4B4B4B"/>
                </a:solidFill>
                <a:effectLst/>
              </a:defRPr>
            </a:pPr>
            <a:r>
              <a:t>To pomáhá rychle vytvářet pracovní dvojice a vyrovnává šance všech dětí ve skupině.  </a:t>
            </a:r>
          </a:p>
          <a:p>
            <a:pPr marL="0" indent="0" algn="ctr" defTabSz="610870">
              <a:lnSpc>
                <a:spcPct val="100000"/>
              </a:lnSpc>
              <a:spcBef>
                <a:spcPts val="0"/>
              </a:spcBef>
              <a:buSzTx/>
              <a:buNone/>
              <a:defRPr sz="3256" i="0">
                <a:solidFill>
                  <a:srgbClr val="4B4B4B"/>
                </a:solidFill>
                <a:effectLst/>
              </a:defRPr>
            </a:pPr>
            <a:endParaRPr/>
          </a:p>
          <a:p>
            <a:pPr marL="0" indent="0" algn="ctr" defTabSz="610870">
              <a:lnSpc>
                <a:spcPct val="100000"/>
              </a:lnSpc>
              <a:spcBef>
                <a:spcPts val="0"/>
              </a:spcBef>
              <a:buSzTx/>
              <a:buNone/>
              <a:defRPr sz="3256" i="0">
                <a:solidFill>
                  <a:srgbClr val="4B4B4B"/>
                </a:solidFill>
                <a:effectLst/>
              </a:defRPr>
            </a:pPr>
            <a:r>
              <a:t>Mohu  pomoci„ Dokážu to“ a „Dokážu pomoci“ jsou nástěnky ukazující dovednosti, které by předškoláci měli během předškolního vzdělávání získat.</a:t>
            </a:r>
          </a:p>
          <a:p>
            <a:pPr marL="0" indent="0" algn="ctr" defTabSz="610870">
              <a:lnSpc>
                <a:spcPct val="100000"/>
              </a:lnSpc>
              <a:spcBef>
                <a:spcPts val="0"/>
              </a:spcBef>
              <a:buSzTx/>
              <a:buNone/>
              <a:defRPr sz="3256" i="0">
                <a:solidFill>
                  <a:srgbClr val="4B4B4B"/>
                </a:solidFill>
                <a:effectLst/>
              </a:defRPr>
            </a:pPr>
            <a:r>
              <a:t>Děti, které získaly  danou dovednost, zveřejňují svůj obrázek, který zároveň oznamuje, že jsou připraveny pomoci svým vrstevníkům.</a:t>
            </a:r>
          </a:p>
          <a:p>
            <a:pPr marL="0" indent="0" algn="ctr" defTabSz="610870">
              <a:lnSpc>
                <a:spcPct val="100000"/>
              </a:lnSpc>
              <a:spcBef>
                <a:spcPts val="0"/>
              </a:spcBef>
              <a:buSzTx/>
              <a:buNone/>
              <a:defRPr sz="3256" i="0">
                <a:solidFill>
                  <a:srgbClr val="4B4B4B"/>
                </a:solidFill>
                <a:effectLst/>
              </a:defRPr>
            </a:pPr>
            <a:endParaRPr/>
          </a:p>
        </p:txBody>
      </p:sp>
      <p:grpSp>
        <p:nvGrpSpPr>
          <p:cNvPr id="187" name="page23image59631984.jpg"/>
          <p:cNvGrpSpPr/>
          <p:nvPr/>
        </p:nvGrpSpPr>
        <p:grpSpPr>
          <a:xfrm>
            <a:off x="12693650" y="4311650"/>
            <a:ext cx="5295900" cy="3949700"/>
            <a:chOff x="0" y="0"/>
            <a:chExt cx="5295900" cy="3949700"/>
          </a:xfrm>
        </p:grpSpPr>
        <p:pic>
          <p:nvPicPr>
            <p:cNvPr id="186" name="page23image59631984.jpg" descr="page23image59631984.jpg"/>
            <p:cNvPicPr>
              <a:picLocks noChangeAspect="1"/>
            </p:cNvPicPr>
            <p:nvPr/>
          </p:nvPicPr>
          <p:blipFill>
            <a:blip r:embed="rId2"/>
            <a:stretch>
              <a:fillRect/>
            </a:stretch>
          </p:blipFill>
          <p:spPr>
            <a:xfrm>
              <a:off x="127000" y="88900"/>
              <a:ext cx="5041900" cy="3619500"/>
            </a:xfrm>
            <a:prstGeom prst="rect">
              <a:avLst/>
            </a:prstGeom>
            <a:ln>
              <a:noFill/>
            </a:ln>
            <a:effectLst/>
          </p:spPr>
        </p:pic>
        <p:pic>
          <p:nvPicPr>
            <p:cNvPr id="185" name="page23image59631984.jpg" descr="page23image59631984.jpg"/>
            <p:cNvPicPr>
              <a:picLocks/>
            </p:cNvPicPr>
            <p:nvPr/>
          </p:nvPicPr>
          <p:blipFill>
            <a:blip r:embed="rId3"/>
            <a:stretch>
              <a:fillRect/>
            </a:stretch>
          </p:blipFill>
          <p:spPr>
            <a:xfrm>
              <a:off x="0" y="0"/>
              <a:ext cx="5295900" cy="3949700"/>
            </a:xfrm>
            <a:prstGeom prst="rect">
              <a:avLst/>
            </a:prstGeom>
            <a:effectLst/>
          </p:spPr>
        </p:pic>
      </p:grpSp>
      <p:sp>
        <p:nvSpPr>
          <p:cNvPr id="188" name="Text"/>
          <p:cNvSpPr txBox="1"/>
          <p:nvPr/>
        </p:nvSpPr>
        <p:spPr>
          <a:xfrm>
            <a:off x="12820650" y="417194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91" name="page44image42491552.png"/>
          <p:cNvGrpSpPr/>
          <p:nvPr/>
        </p:nvGrpSpPr>
        <p:grpSpPr>
          <a:xfrm>
            <a:off x="18288000" y="4032250"/>
            <a:ext cx="3911600" cy="6032500"/>
            <a:chOff x="0" y="0"/>
            <a:chExt cx="3911600" cy="6032500"/>
          </a:xfrm>
        </p:grpSpPr>
        <p:pic>
          <p:nvPicPr>
            <p:cNvPr id="190" name="page44image42491552.png" descr="page44image42491552.png"/>
            <p:cNvPicPr>
              <a:picLocks noChangeAspect="1"/>
            </p:cNvPicPr>
            <p:nvPr/>
          </p:nvPicPr>
          <p:blipFill>
            <a:blip r:embed="rId4"/>
            <a:stretch>
              <a:fillRect/>
            </a:stretch>
          </p:blipFill>
          <p:spPr>
            <a:xfrm>
              <a:off x="127000" y="88900"/>
              <a:ext cx="3657600" cy="5702300"/>
            </a:xfrm>
            <a:prstGeom prst="rect">
              <a:avLst/>
            </a:prstGeom>
            <a:ln>
              <a:noFill/>
            </a:ln>
            <a:effectLst/>
          </p:spPr>
        </p:pic>
        <p:pic>
          <p:nvPicPr>
            <p:cNvPr id="189" name="page44image42491552.png" descr="page44image42491552.png"/>
            <p:cNvPicPr>
              <a:picLocks/>
            </p:cNvPicPr>
            <p:nvPr/>
          </p:nvPicPr>
          <p:blipFill>
            <a:blip r:embed="rId5"/>
            <a:stretch>
              <a:fillRect/>
            </a:stretch>
          </p:blipFill>
          <p:spPr>
            <a:xfrm>
              <a:off x="0" y="0"/>
              <a:ext cx="3911600" cy="6032500"/>
            </a:xfrm>
            <a:prstGeom prst="rect">
              <a:avLst/>
            </a:prstGeom>
            <a:effectLst/>
          </p:spPr>
        </p:pic>
      </p:grpSp>
      <p:sp>
        <p:nvSpPr>
          <p:cNvPr id="192" name="Text"/>
          <p:cNvSpPr txBox="1"/>
          <p:nvPr/>
        </p:nvSpPr>
        <p:spPr>
          <a:xfrm>
            <a:off x="18415000" y="389254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grpSp>
        <p:nvGrpSpPr>
          <p:cNvPr id="195" name="page9image59736896.jpg"/>
          <p:cNvGrpSpPr/>
          <p:nvPr/>
        </p:nvGrpSpPr>
        <p:grpSpPr>
          <a:xfrm>
            <a:off x="12693650" y="8521700"/>
            <a:ext cx="7188200" cy="3657600"/>
            <a:chOff x="0" y="0"/>
            <a:chExt cx="7188200" cy="3657600"/>
          </a:xfrm>
        </p:grpSpPr>
        <p:pic>
          <p:nvPicPr>
            <p:cNvPr id="194" name="page9image59736896.jpg" descr="page9image59736896.jpg"/>
            <p:cNvPicPr>
              <a:picLocks noChangeAspect="1"/>
            </p:cNvPicPr>
            <p:nvPr/>
          </p:nvPicPr>
          <p:blipFill>
            <a:blip r:embed="rId6"/>
            <a:stretch>
              <a:fillRect/>
            </a:stretch>
          </p:blipFill>
          <p:spPr>
            <a:xfrm>
              <a:off x="127000" y="88900"/>
              <a:ext cx="6934200" cy="3327400"/>
            </a:xfrm>
            <a:prstGeom prst="rect">
              <a:avLst/>
            </a:prstGeom>
            <a:ln>
              <a:noFill/>
            </a:ln>
            <a:effectLst/>
          </p:spPr>
        </p:pic>
        <p:pic>
          <p:nvPicPr>
            <p:cNvPr id="193" name="page9image59736896.jpg" descr="page9image59736896.jpg"/>
            <p:cNvPicPr>
              <a:picLocks/>
            </p:cNvPicPr>
            <p:nvPr/>
          </p:nvPicPr>
          <p:blipFill>
            <a:blip r:embed="rId7"/>
            <a:stretch>
              <a:fillRect/>
            </a:stretch>
          </p:blipFill>
          <p:spPr>
            <a:xfrm>
              <a:off x="0" y="0"/>
              <a:ext cx="7188200" cy="3657600"/>
            </a:xfrm>
            <a:prstGeom prst="rect">
              <a:avLst/>
            </a:prstGeom>
            <a:effectLst/>
          </p:spPr>
        </p:pic>
      </p:grpSp>
      <p:sp>
        <p:nvSpPr>
          <p:cNvPr id="196" name="Text"/>
          <p:cNvSpPr txBox="1"/>
          <p:nvPr/>
        </p:nvSpPr>
        <p:spPr>
          <a:xfrm>
            <a:off x="12820650" y="8381999"/>
            <a:ext cx="152400" cy="45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200" i="0">
                <a:solidFill>
                  <a:srgbClr val="000000"/>
                </a:solidFill>
                <a:latin typeface="Times Roman"/>
                <a:ea typeface="Times Roman"/>
                <a:cs typeface="Times Roman"/>
                <a:sym typeface="Times Roman"/>
              </a:defRPr>
            </a:lvl1pPr>
          </a:lstStyle>
          <a:p>
            <a:pPr>
              <a:defRPr>
                <a:effectLst/>
              </a:defRPr>
            </a:pPr>
            <a:r>
              <a:t>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877</Words>
  <Application>Microsoft Office PowerPoint</Application>
  <PresentationFormat>Vlastní</PresentationFormat>
  <Paragraphs>86</Paragraphs>
  <Slides>14</Slides>
  <Notes>0</Notes>
  <HiddenSlides>0</HiddenSlides>
  <MMClips>1</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Helvetica Neue</vt:lpstr>
      <vt:lpstr>Hoefler Text</vt:lpstr>
      <vt:lpstr>Palatino</vt:lpstr>
      <vt:lpstr>Moroccan</vt:lpstr>
      <vt:lpstr>Prezentace aplikace PowerPoint</vt:lpstr>
      <vt:lpstr>Prezentace aplikace PowerPoint</vt:lpstr>
      <vt:lpstr>Prezentace aplikace PowerPoint</vt:lpstr>
      <vt:lpstr>Školka nr 60 im. Jana Brzechwy</vt:lpstr>
      <vt:lpstr>Prezentace aplikace PowerPoint</vt:lpstr>
      <vt:lpstr>DALTOŇSKÝ PLÁN</vt:lpstr>
      <vt:lpstr>Vizualizace denního rozvrhu</vt:lpstr>
      <vt:lpstr>Deska hledání</vt:lpstr>
      <vt:lpstr>Spolupráce ve dvojicích a v týmu</vt:lpstr>
      <vt:lpstr>Pravá ruka</vt:lpstr>
      <vt:lpstr>Funkční návod</vt:lpstr>
      <vt:lpstr>DALTOŇSKÉ HODINY</vt:lpstr>
      <vt:lpstr>POVINNOSTI  A ODPOVĚDNOST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reditelka</dc:creator>
  <cp:lastModifiedBy>reditelka</cp:lastModifiedBy>
  <cp:revision>4</cp:revision>
  <cp:lastPrinted>2024-02-02T08:19:53Z</cp:lastPrinted>
  <dcterms:modified xsi:type="dcterms:W3CDTF">2024-02-02T08:20:07Z</dcterms:modified>
</cp:coreProperties>
</file>