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11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11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12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E0FB940-E3A0-4CE2-A679-482DBF3848BF}" type="slidenum">
              <a:rPr lang="cs-CZ" sz="1400" b="0" strike="noStrike" spc="-1">
                <a:latin typeface="Times New Roman"/>
              </a:rPr>
              <a:pPr algn="r"/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01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7C1B548-15C8-49F1-8A13-52E85C60812D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22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296000" y="1700808"/>
            <a:ext cx="9143280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lang="cs-CZ" sz="9600" spc="-1" dirty="0" smtClean="0">
                <a:solidFill>
                  <a:srgbClr val="000000"/>
                </a:solidFill>
                <a:latin typeface="Arial Black"/>
              </a:rPr>
              <a:t>S</a:t>
            </a:r>
            <a:r>
              <a:rPr lang="cs-CZ" sz="9600" b="0" strike="noStrike" spc="-1" dirty="0" smtClean="0">
                <a:solidFill>
                  <a:srgbClr val="000000"/>
                </a:solidFill>
                <a:latin typeface="Arial Black"/>
              </a:rPr>
              <a:t>táž pedagogických pracovníků ve Finsku</a:t>
            </a:r>
            <a:endParaRPr lang="cs-CZ" sz="9600" b="0" strike="noStrike" spc="-1" dirty="0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Obrázek 122"/>
          <p:cNvPicPr/>
          <p:nvPr/>
        </p:nvPicPr>
        <p:blipFill>
          <a:blip r:embed="rId2" cstate="print"/>
          <a:stretch/>
        </p:blipFill>
        <p:spPr>
          <a:xfrm>
            <a:off x="767408" y="2420888"/>
            <a:ext cx="10945216" cy="3993640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27" y="80417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38080" y="1052736"/>
            <a:ext cx="10514880" cy="7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cs-CZ" sz="3200" b="0" strike="noStrike" spc="-1" dirty="0" smtClean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endParaRPr lang="cs-CZ" sz="3200" b="0" strike="noStrike" spc="-1" dirty="0" smtClean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endParaRPr lang="cs-CZ" sz="3200" b="0" strike="noStrike" spc="-1" dirty="0" smtClean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r>
              <a:rPr lang="cs-CZ" sz="3200" b="0" strike="noStrike" spc="-1" dirty="0" smtClean="0">
                <a:solidFill>
                  <a:srgbClr val="000000"/>
                </a:solidFill>
                <a:latin typeface="Arial Black"/>
              </a:rPr>
              <a:t>Klíčové </a:t>
            </a:r>
            <a:r>
              <a:rPr lang="cs-CZ" sz="3200" b="0" strike="noStrike" spc="-1" dirty="0">
                <a:solidFill>
                  <a:srgbClr val="000000"/>
                </a:solidFill>
                <a:latin typeface="Arial Black"/>
              </a:rPr>
              <a:t>kompetence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31719" y="198884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cs-CZ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Znalosti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, dovednosti, hodnoty, postoje a vůle potřebné v měnícím se prostředí a společnosti.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Výše uvedené jsou vazby mezi různými oblastmi učení a života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</a:rPr>
              <a:t>Kompetence jsou:</a:t>
            </a:r>
            <a:endParaRPr lang="cs-CZ" sz="20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Myšlení a učení</a:t>
            </a:r>
            <a:endParaRPr lang="cs-CZ" sz="20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Kulturní kompetence, interakce a sebevyjádření</a:t>
            </a:r>
            <a:endParaRPr lang="cs-CZ" sz="20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Péče o sebe sama a vedení každodenního života</a:t>
            </a:r>
            <a:endParaRPr lang="cs-CZ" sz="20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</a:rPr>
              <a:t>Multiliterární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 kompetence v oblasti informačních technologií</a:t>
            </a:r>
            <a:endParaRPr lang="cs-CZ" sz="20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Účast a zapojení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02673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38080" y="1660798"/>
            <a:ext cx="10514880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latin typeface="Arial Black"/>
              </a:rPr>
              <a:t>Oblasti učení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199456" y="2852936"/>
            <a:ext cx="10514880" cy="3414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</a:rPr>
              <a:t>Pět oblastí: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Rozvoj jazykových schopností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a dovedností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Hudba, umění, pohyb (tanec, drama a herectví)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Etika, náboženství, minulost, současnost a budoucnost okolní  komunity, mediální výchova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Zkoumání a interakce s prostředím: matematické myšlení, výukové technologie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Pohyb a rozvoj fyzické aktivity, zdravé jídlo, výživa, zdraví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88640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38080" y="1484784"/>
            <a:ext cx="10514880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200" b="1" strike="noStrike" spc="-1" dirty="0" smtClean="0">
                <a:latin typeface="Calibri" pitchFamily="34" charset="0"/>
                <a:cs typeface="Calibri" pitchFamily="34" charset="0"/>
              </a:rPr>
              <a:t>Cíl stáže</a:t>
            </a:r>
            <a:endParaRPr lang="cs-CZ" sz="3200" b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199456" y="2852936"/>
            <a:ext cx="10514880" cy="3414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27448" y="2690336"/>
            <a:ext cx="10801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R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ozšířit odbornost pedagogických pracovníků v mateřské škole se speciálními třídami Duha, která vytváří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inkluzivní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prostředí pro děti s OMJ. </a:t>
            </a: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Průběh:</a:t>
            </a: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Pozorování a stínování učitelů v hostitelské škole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Účast na řízených diskusích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Konzultace s učiteli, asistenty, speciální pedagožkou a ředitelkou školy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Setkání s dětmi v hostitelské zemi, účast na společném programu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Náslechy zaměřené zejména na zjišťování existence podpůrných opatření pro děti s OMJ celkovou personální podporu, jazykové kurzy, obrazové materiály, IT pomůcky atd.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8409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2"/>
          <p:cNvSpPr/>
          <p:nvPr/>
        </p:nvSpPr>
        <p:spPr>
          <a:xfrm>
            <a:off x="911424" y="2420888"/>
            <a:ext cx="10225136" cy="3384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latin typeface="Arial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99456" y="2060848"/>
            <a:ext cx="936104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Závěry, doporučení pro praxi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Individuální plány pro všechny děti, tvorba ve spolupráci s rodinou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Dělení tříd, skupinová práce, podpora rozvoje jazykových kompetencí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Piktogramy, neustálá vizuální podpora pro děti s potřebou podpůrných opatření a děti s OMJ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Využívání všech prostor školy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Větší spolupráce s rodinou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Průběžné hodnocení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Interdisciplinární přístup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Podpora dalšího vzdělávání pracovníků, vytvoření </a:t>
            </a:r>
            <a:r>
              <a:rPr lang="cs-CZ" dirty="0" err="1" smtClean="0"/>
              <a:t>inkluzivních</a:t>
            </a:r>
            <a:r>
              <a:rPr lang="cs-CZ" dirty="0" smtClean="0"/>
              <a:t> podmínek pro děti s OMJ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79" y="188640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39416" y="1556792"/>
            <a:ext cx="10514880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b="1" dirty="0"/>
              <a:t/>
            </a:r>
            <a:br>
              <a:rPr sz="3200" b="1" dirty="0"/>
            </a:br>
            <a:r>
              <a:rPr lang="cs-CZ" sz="3200" b="1" dirty="0" smtClean="0"/>
              <a:t>Děkujeme za pozornost</a:t>
            </a:r>
            <a:endParaRPr lang="cs-CZ" sz="3200" b="1" strike="noStrike" spc="-1" dirty="0"/>
          </a:p>
        </p:txBody>
      </p:sp>
      <p:pic>
        <p:nvPicPr>
          <p:cNvPr id="158" name="Sisällön paikkamerkki 4"/>
          <p:cNvPicPr/>
          <p:nvPr/>
        </p:nvPicPr>
        <p:blipFill>
          <a:blip r:embed="rId2" cstate="print"/>
          <a:stretch/>
        </p:blipFill>
        <p:spPr>
          <a:xfrm rot="5400000">
            <a:off x="2162532" y="2969980"/>
            <a:ext cx="3024336" cy="3366312"/>
          </a:xfrm>
          <a:prstGeom prst="rect">
            <a:avLst/>
          </a:prstGeom>
          <a:ln>
            <a:noFill/>
          </a:ln>
        </p:spPr>
      </p:pic>
      <p:pic>
        <p:nvPicPr>
          <p:cNvPr id="159" name="Sisällön paikkamerkki 5"/>
          <p:cNvPicPr/>
          <p:nvPr/>
        </p:nvPicPr>
        <p:blipFill>
          <a:blip r:embed="rId3" cstate="print"/>
          <a:stretch/>
        </p:blipFill>
        <p:spPr>
          <a:xfrm rot="5400000">
            <a:off x="6215024" y="2949936"/>
            <a:ext cx="3121960" cy="3360008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80417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48000" y="1700808"/>
            <a:ext cx="5952056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cs-CZ" sz="3200" b="1" strike="noStrike" spc="-1" dirty="0">
                <a:solidFill>
                  <a:srgbClr val="000000"/>
                </a:solidFill>
                <a:latin typeface="Arial Black"/>
              </a:rPr>
              <a:t>Základní informace o mateřské škole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720000" y="2996952"/>
            <a:ext cx="5303992" cy="2978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Otevřeno od 6:30 do 17:30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Rodiče si mohou vybírat celodenní nebo polodenní docházku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Budova školy je z roku 130, jedná se o starou Universitní budovu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Budova byla přestavěna na mateřskou školu, poslední rekonstrukce v roce 2015 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latin typeface="Arial"/>
            </a:endParaRPr>
          </a:p>
        </p:txBody>
      </p:sp>
      <p:pic>
        <p:nvPicPr>
          <p:cNvPr id="128" name="Obrázek 127"/>
          <p:cNvPicPr/>
          <p:nvPr/>
        </p:nvPicPr>
        <p:blipFill>
          <a:blip r:embed="rId2" cstate="print"/>
          <a:stretch/>
        </p:blipFill>
        <p:spPr>
          <a:xfrm>
            <a:off x="6744072" y="1772816"/>
            <a:ext cx="5465688" cy="4202824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01" y="0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20000" y="2060848"/>
            <a:ext cx="10514880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200" b="1" strike="noStrike" spc="-1" dirty="0">
                <a:solidFill>
                  <a:srgbClr val="000000"/>
                </a:solidFill>
                <a:latin typeface="Arial Black"/>
              </a:rPr>
              <a:t>Základní informace o mateřské škole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695400" y="3068960"/>
            <a:ext cx="10657560" cy="31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Veřejná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škola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230  dětí ve 14 ti skupinách, dle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věku</a:t>
            </a: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 smtClean="0">
                <a:solidFill>
                  <a:srgbClr val="000000"/>
                </a:solidFill>
                <a:latin typeface="Calibri"/>
              </a:rPr>
              <a:t>56 dětí s OMJ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Děti od jednoho do šesti let 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Personální zajištění 16 učitelů 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                                      22 chův , 1 až 2 učitelé ve skupině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Ostatní zaměstnanci- ředitelka, speciální pedagog, 3 uklízečky, jeden kuchař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Největší mateřská škola v Helsinkách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0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09040" y="1844824"/>
            <a:ext cx="5376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latin typeface="Arial Black"/>
              </a:rPr>
              <a:t>Poloha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5375920" y="2996952"/>
            <a:ext cx="6159920" cy="24124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Mateřská škola 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 nachází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 okrajové části Helsinek, které mají  645 000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obyvatel. Čtvrť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 nazývá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Kallio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má </a:t>
            </a:r>
            <a:r>
              <a:rPr lang="cs-CZ" sz="2000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přibližně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000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obyvatel.</a:t>
            </a:r>
            <a:endParaRPr lang="cs-CZ" sz="20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Kulturní rozmanitost této oblasti je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široká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stará oblast dělnické třídy,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dnes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populární mezi umělci, studenty, rodinami s malými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dětmi.</a:t>
            </a:r>
            <a:endParaRPr lang="cs-CZ" sz="2000" b="0" strike="noStrike" spc="-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3200" b="0" strike="noStrike" spc="-1" dirty="0">
              <a:latin typeface="Arial"/>
            </a:endParaRPr>
          </a:p>
        </p:txBody>
      </p:sp>
      <p:pic>
        <p:nvPicPr>
          <p:cNvPr id="131" name="Kuva 3"/>
          <p:cNvPicPr/>
          <p:nvPr/>
        </p:nvPicPr>
        <p:blipFill>
          <a:blip r:embed="rId2" cstate="print"/>
          <a:stretch/>
        </p:blipFill>
        <p:spPr>
          <a:xfrm rot="5400000">
            <a:off x="314820" y="1947084"/>
            <a:ext cx="4525572" cy="4321052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263880" y="6305760"/>
            <a:ext cx="49064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40658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63352" y="2060848"/>
            <a:ext cx="5184576" cy="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cs-CZ" sz="3200" b="1" strike="noStrike" spc="-1" dirty="0" smtClean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r>
              <a:rPr lang="cs-CZ" sz="2800" b="1" strike="noStrike" spc="-1" dirty="0" smtClean="0">
                <a:solidFill>
                  <a:srgbClr val="000000"/>
                </a:solidFill>
                <a:latin typeface="Arial Black"/>
              </a:rPr>
              <a:t>Denní program v mateřské škole </a:t>
            </a:r>
            <a:r>
              <a:rPr lang="cs-CZ" sz="2800" b="1" strike="noStrike" spc="-1" dirty="0" err="1" smtClean="0">
                <a:solidFill>
                  <a:srgbClr val="000000"/>
                </a:solidFill>
                <a:latin typeface="Arial Black"/>
              </a:rPr>
              <a:t>Franzenia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418040" y="1584000"/>
            <a:ext cx="369360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07368" y="3140968"/>
            <a:ext cx="4725720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endParaRPr lang="cs-CZ" sz="2000" b="0" strike="noStrike" spc="-1" dirty="0" smtClean="0">
              <a:latin typeface="Calibri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 smtClean="0">
                <a:latin typeface="Calibri"/>
              </a:rPr>
              <a:t>Hra</a:t>
            </a:r>
            <a:r>
              <a:rPr lang="cs-CZ" sz="2000" b="0" strike="noStrike" spc="-1" dirty="0">
                <a:latin typeface="Calibri"/>
              </a:rPr>
              <a:t>, pohybové </a:t>
            </a:r>
            <a:r>
              <a:rPr lang="cs-CZ" sz="2000" b="0" strike="noStrike" spc="-1" dirty="0" smtClean="0">
                <a:latin typeface="Calibri"/>
              </a:rPr>
              <a:t>aktivity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spc="-1" dirty="0" smtClean="0">
                <a:latin typeface="Calibri"/>
              </a:rPr>
              <a:t>Individuální a skupinová činnost</a:t>
            </a:r>
            <a:r>
              <a:rPr lang="cs-CZ" sz="2000" b="0" strike="noStrike" spc="-1" dirty="0" smtClean="0">
                <a:latin typeface="Calibri"/>
              </a:rPr>
              <a:t> </a:t>
            </a:r>
            <a:endParaRPr lang="cs-CZ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>
                <a:latin typeface="Calibri"/>
              </a:rPr>
              <a:t>Výtvarná činnost, rozvoj </a:t>
            </a:r>
            <a:r>
              <a:rPr lang="cs-CZ" sz="2000" b="0" strike="noStrike" spc="-1" dirty="0" smtClean="0">
                <a:latin typeface="Calibri"/>
              </a:rPr>
              <a:t>vyjadřování</a:t>
            </a:r>
            <a:r>
              <a:rPr lang="cs-CZ" sz="2000" spc="-1" dirty="0" smtClean="0">
                <a:latin typeface="Arial"/>
              </a:rPr>
              <a:t>, </a:t>
            </a:r>
            <a:r>
              <a:rPr lang="cs-CZ" sz="2000" b="0" strike="noStrike" spc="-1" dirty="0" err="1" smtClean="0">
                <a:latin typeface="Calibri"/>
              </a:rPr>
              <a:t>předmatematických</a:t>
            </a:r>
            <a:r>
              <a:rPr lang="cs-CZ" sz="2000" b="0" strike="noStrike" spc="-1" dirty="0" smtClean="0">
                <a:latin typeface="Calibri"/>
              </a:rPr>
              <a:t> představ, kognitivních schopností, percepce</a:t>
            </a:r>
            <a:endParaRPr lang="cs-CZ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 err="1">
                <a:latin typeface="Calibri"/>
              </a:rPr>
              <a:t>Outdoorové</a:t>
            </a:r>
            <a:r>
              <a:rPr lang="cs-CZ" sz="2000" b="0" strike="noStrike" spc="-1" dirty="0">
                <a:latin typeface="Calibri"/>
              </a:rPr>
              <a:t> aktivity a výlety do </a:t>
            </a:r>
            <a:r>
              <a:rPr lang="cs-CZ" sz="2000" b="0" strike="noStrike" spc="-1" dirty="0" smtClean="0">
                <a:latin typeface="Calibri"/>
              </a:rPr>
              <a:t>okolí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2000" b="0" strike="noStrike" spc="-1" dirty="0" smtClean="0">
                <a:latin typeface="Calibri"/>
              </a:rPr>
              <a:t>Snídaně, oběd, svačina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136" name="Obrázek 135"/>
          <p:cNvPicPr/>
          <p:nvPr/>
        </p:nvPicPr>
        <p:blipFill>
          <a:blip r:embed="rId2" cstate="print"/>
          <a:stretch/>
        </p:blipFill>
        <p:spPr>
          <a:xfrm>
            <a:off x="5735960" y="2276872"/>
            <a:ext cx="4608512" cy="3848672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07625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38080" y="1196752"/>
            <a:ext cx="10514880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3200" b="0" strike="noStrike" spc="-1" dirty="0" smtClean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100000"/>
              </a:lnSpc>
            </a:pPr>
            <a:endParaRPr lang="cs-CZ" sz="3200" spc="-1" dirty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100000"/>
              </a:lnSpc>
            </a:pPr>
            <a:r>
              <a:rPr lang="cs-CZ" sz="3200" b="0" strike="noStrike" spc="-1" dirty="0" smtClean="0">
                <a:solidFill>
                  <a:srgbClr val="000000"/>
                </a:solidFill>
                <a:latin typeface="Arial Black"/>
              </a:rPr>
              <a:t>Hlavní </a:t>
            </a:r>
            <a:r>
              <a:rPr lang="cs-CZ" sz="3200" b="0" strike="noStrike" spc="-1" dirty="0">
                <a:solidFill>
                  <a:srgbClr val="000000"/>
                </a:solidFill>
                <a:latin typeface="Arial Black"/>
              </a:rPr>
              <a:t>cíle pro tento rok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79376" y="2564904"/>
            <a:ext cx="10539504" cy="358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8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Rozvoj  sociálních a emočních dovedností u dětí</a:t>
            </a:r>
            <a:endParaRPr lang="cs-CZ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Podpora dětské hry</a:t>
            </a:r>
            <a:endParaRPr lang="cs-CZ" sz="2000" b="0" strike="noStrike" spc="-1" dirty="0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Mezinárodní vzdělávání v raném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dětství</a:t>
            </a:r>
          </a:p>
          <a:p>
            <a:pPr marL="343080" indent="-342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 smtClean="0">
                <a:solidFill>
                  <a:srgbClr val="000000"/>
                </a:solidFill>
                <a:latin typeface="Calibri"/>
              </a:rPr>
              <a:t>Podpora dětí s odlišným mateřským jazykem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Projekt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</a:rPr>
              <a:t>Erasmus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 +: čtyři země: Finsko, Lotyšsko, Bulharsko, Řecko. Projekt je o hudební výchově. Tyto země navštěvují 3 učitelé z každé země. 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Letos na podzim budou </a:t>
            </a:r>
            <a:r>
              <a:rPr lang="cs-CZ" sz="2000" b="0" strike="noStrike" spc="-1" dirty="0" err="1" smtClean="0">
                <a:solidFill>
                  <a:srgbClr val="000000"/>
                </a:solidFill>
                <a:latin typeface="Calibri"/>
              </a:rPr>
              <a:t>hostitely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ve Finsku 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4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15" y="116632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792000" y="2276872"/>
            <a:ext cx="1051488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latin typeface="Arial Black"/>
              </a:rPr>
              <a:t>Vzdělávací osnovy, kurikulum předškolního vzdělávání</a:t>
            </a:r>
            <a:r>
              <a:rPr dirty="0"/>
              <a:t/>
            </a:r>
            <a:br>
              <a:rPr dirty="0"/>
            </a:br>
            <a:endParaRPr lang="cs-CZ" sz="4000" b="0" strike="noStrike" spc="-1" dirty="0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695400" y="1867729"/>
            <a:ext cx="10539480" cy="4653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endParaRPr lang="cs-CZ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endParaRPr lang="cs-CZ" sz="2000" spc="-1" dirty="0">
              <a:solidFill>
                <a:srgbClr val="000000"/>
              </a:solidFill>
              <a:latin typeface="Calibri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endParaRPr lang="cs-CZ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endParaRPr lang="cs-CZ" sz="2000" spc="-1" dirty="0">
              <a:solidFill>
                <a:srgbClr val="000000"/>
              </a:solidFill>
              <a:latin typeface="Calibri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Jako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základ pro přípravu se používá národní základní vzdělávací program pro vzdělávání a péči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v raném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věku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Místní vzdělávací programy pro vzdělávání a péči v raném dětství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Akční plán v každé mateřské škole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Národní kurikulum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</a:rPr>
              <a:t>preprimární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 školy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Místní učební osnovy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Individuální plán výchovy a péče o dítě v raném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dětství</a:t>
            </a: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spc="-1" dirty="0" smtClean="0">
                <a:solidFill>
                  <a:srgbClr val="000000"/>
                </a:solidFill>
                <a:latin typeface="Calibri"/>
              </a:rPr>
              <a:t>Plán vzdělávání pro žáky s  odlišným mateřským jazykem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51625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85800" y="1844824"/>
            <a:ext cx="10514880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endParaRPr lang="cs-CZ" sz="3200" b="0" strike="noStrike" spc="-1" dirty="0" smtClean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endParaRPr lang="cs-CZ" sz="3200" spc="-1" dirty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r>
              <a:rPr lang="cs-CZ" sz="3200" b="0" strike="noStrike" spc="-1" dirty="0" smtClean="0">
                <a:solidFill>
                  <a:srgbClr val="000000"/>
                </a:solidFill>
                <a:latin typeface="Arial Black"/>
              </a:rPr>
              <a:t>Hlavní </a:t>
            </a:r>
            <a:r>
              <a:rPr lang="cs-CZ" sz="3200" b="0" strike="noStrike" spc="-1" dirty="0">
                <a:solidFill>
                  <a:srgbClr val="000000"/>
                </a:solidFill>
                <a:latin typeface="Arial Black"/>
              </a:rPr>
              <a:t>cíle předškolní výchovy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38080" y="2232000"/>
            <a:ext cx="8797320" cy="53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cs-CZ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cs-CZ" sz="2000" spc="-1" dirty="0">
              <a:solidFill>
                <a:srgbClr val="000000"/>
              </a:solidFill>
              <a:latin typeface="Calibri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cs-CZ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Vzdělávání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, péče a výchova dětí předškolního věku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Nejsou žádné cíle pro děti, ale pouze pro odborníky, kteří s dětmi pracují 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Podpora každého dítěte je uspořádána a nabízena se zásadami inkluze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81631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67408" y="1804282"/>
            <a:ext cx="11231640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32500" lnSpcReduction="20000"/>
          </a:bodyPr>
          <a:lstStyle/>
          <a:p>
            <a:pPr algn="ctr">
              <a:lnSpc>
                <a:spcPct val="90000"/>
              </a:lnSpc>
            </a:pPr>
            <a:endParaRPr lang="cs-CZ" sz="3200" b="0" strike="noStrike" spc="-1" dirty="0" smtClean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endParaRPr lang="cs-CZ" sz="3200" spc="-1" dirty="0">
              <a:solidFill>
                <a:srgbClr val="000000"/>
              </a:solidFill>
              <a:latin typeface="Arial Black"/>
            </a:endParaRPr>
          </a:p>
          <a:p>
            <a:pPr algn="ctr">
              <a:lnSpc>
                <a:spcPct val="90000"/>
              </a:lnSpc>
            </a:pPr>
            <a:r>
              <a:rPr lang="cs-CZ" sz="6700" b="0" strike="noStrike" spc="-1" dirty="0" smtClean="0">
                <a:solidFill>
                  <a:srgbClr val="000000"/>
                </a:solidFill>
                <a:latin typeface="Arial Black"/>
              </a:rPr>
              <a:t>Hodnoty</a:t>
            </a:r>
            <a:endParaRPr lang="cs-CZ" sz="6700" b="0" strike="noStrike" spc="-1" dirty="0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932760" y="2128318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cs-CZ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78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</a:rPr>
              <a:t>Vnitřní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hodnota dětství je jedinečná (na to je kladen velký důraz)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trike="noStrike" spc="-1" dirty="0">
                <a:solidFill>
                  <a:srgbClr val="000000"/>
                </a:solidFill>
                <a:latin typeface="Calibri"/>
              </a:rPr>
              <a:t>Hlavní hodnoty</a:t>
            </a:r>
            <a:endParaRPr lang="cs-CZ" sz="200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Lidská práva, udržitelný blahobyt, lidská důstojnost, mír a spravedlnost, šikana a diskriminace jsou nepřijatelné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Práva dítěte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Rovnost a rozmanitost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Rozmanitost rodin</a:t>
            </a:r>
            <a:endParaRPr lang="cs-CZ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</a:rPr>
              <a:t>Zdravý a udržitelný způsob života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28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86537"/>
            <a:ext cx="553402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622</Words>
  <Application>Microsoft Office PowerPoint</Application>
  <PresentationFormat>Vlastní</PresentationFormat>
  <Paragraphs>119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Mäkelä Laura-Maria</dc:creator>
  <cp:lastModifiedBy>Marek Třeštík</cp:lastModifiedBy>
  <cp:revision>81</cp:revision>
  <dcterms:created xsi:type="dcterms:W3CDTF">2018-10-18T10:42:02Z</dcterms:created>
  <dcterms:modified xsi:type="dcterms:W3CDTF">2020-09-04T08:37:03Z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City of Helsinki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Laajakuva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