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65" r:id="rId2"/>
    <p:sldId id="258" r:id="rId3"/>
    <p:sldId id="264" r:id="rId4"/>
    <p:sldId id="267" r:id="rId5"/>
    <p:sldId id="271" r:id="rId6"/>
    <p:sldId id="273" r:id="rId7"/>
    <p:sldId id="269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89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48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15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31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36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85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72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33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03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48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6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D618D-B5E8-4B1C-A59D-329B68E5EA1F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2F5A-69A5-49CF-A881-D9C7A4C3D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61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D1163-8954-49A4-8CC5-6650AE0C2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475"/>
            <a:ext cx="9144000" cy="327748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Stáž Portugalsko</a:t>
            </a:r>
            <a:br>
              <a:rPr lang="cs-CZ" sz="4000" b="1" dirty="0" smtClean="0"/>
            </a:br>
            <a:r>
              <a:rPr lang="cs-CZ" sz="4000" b="1" dirty="0" smtClean="0"/>
              <a:t>26.4. –29.4.2022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B92776-A07A-47DE-B886-80C032418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sz="3600" dirty="0" smtClean="0"/>
              <a:t>Mgr. Ludmila Mašková, Tereza Hrzánová, </a:t>
            </a:r>
          </a:p>
          <a:p>
            <a:r>
              <a:rPr lang="cs-CZ" sz="3600" dirty="0" smtClean="0"/>
              <a:t>PhDr. Jana Vlachová, Mgr</a:t>
            </a:r>
            <a:r>
              <a:rPr lang="cs-CZ" sz="3600" dirty="0" smtClean="0"/>
              <a:t>. Martina Skleničková</a:t>
            </a:r>
            <a:endParaRPr lang="cs-CZ" sz="3600" dirty="0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08" y="451318"/>
            <a:ext cx="3228975" cy="64071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901" y="451318"/>
            <a:ext cx="641350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8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6175A-C645-466F-97EF-108F5F8DB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871" y="2932669"/>
            <a:ext cx="8381394" cy="2685536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Děkujeme za </a:t>
            </a:r>
            <a:r>
              <a:rPr lang="cs-CZ" sz="4000" dirty="0" smtClean="0"/>
              <a:t>pozornost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Mgr. Ludmila Mašková, Tereza Hrzánová, </a:t>
            </a:r>
            <a:br>
              <a:rPr lang="cs-CZ" sz="4000" dirty="0"/>
            </a:br>
            <a:r>
              <a:rPr lang="cs-CZ" sz="4000" dirty="0"/>
              <a:t>PhDr. Jana Vlachová, Mgr. Martina Skleničková</a:t>
            </a:r>
            <a:br>
              <a:rPr lang="cs-CZ" sz="4000" dirty="0"/>
            </a:br>
            <a:endParaRPr lang="en-US" sz="4000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15" y="660747"/>
            <a:ext cx="641350" cy="641350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35" y="661382"/>
            <a:ext cx="3228975" cy="6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6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9514" y="1202724"/>
            <a:ext cx="11024286" cy="62226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VZDĚLÁVACÍ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Povinná školní docházka trvá 9 let (6-15)</a:t>
            </a:r>
          </a:p>
          <a:p>
            <a:r>
              <a:rPr lang="cs-CZ" dirty="0" smtClean="0"/>
              <a:t>Vzdělávání je organizováno podle demokratických principů stanovených Ústavou republiky (svoboda učit se)</a:t>
            </a:r>
          </a:p>
          <a:p>
            <a:r>
              <a:rPr lang="cs-CZ" dirty="0" smtClean="0"/>
              <a:t>Preprimární vzdělávání  - určené dětem ve věku 3-6 let, předškolní ročník je povinný</a:t>
            </a:r>
          </a:p>
          <a:p>
            <a:r>
              <a:rPr lang="cs-CZ" dirty="0" smtClean="0"/>
              <a:t>Od 3 let povinný Anglický jazyk</a:t>
            </a:r>
          </a:p>
          <a:p>
            <a:r>
              <a:rPr lang="cs-CZ" dirty="0" smtClean="0"/>
              <a:t>Kontrolní činnost – inspekce Regionálního sekretariátu - 1x za 2 roky</a:t>
            </a:r>
          </a:p>
          <a:p>
            <a:r>
              <a:rPr lang="cs-CZ" dirty="0" smtClean="0"/>
              <a:t>Externí pedagogové (HV, AJ, TV)</a:t>
            </a:r>
          </a:p>
          <a:p>
            <a:r>
              <a:rPr lang="cs-CZ" dirty="0" smtClean="0"/>
              <a:t>Mateřské školy jsou uzavřené jen  v srpnu</a:t>
            </a:r>
          </a:p>
          <a:p>
            <a:r>
              <a:rPr lang="cs-CZ" dirty="0" smtClean="0"/>
              <a:t>Písemné hodnocení 2x v roce</a:t>
            </a:r>
          </a:p>
          <a:p>
            <a:r>
              <a:rPr lang="cs-CZ" dirty="0" smtClean="0"/>
              <a:t>Školné platí rodiče dle výšky svého výdělku</a:t>
            </a:r>
          </a:p>
          <a:p>
            <a:r>
              <a:rPr lang="cs-CZ" dirty="0" smtClean="0"/>
              <a:t>Důraz na tradice a kulturu</a:t>
            </a:r>
          </a:p>
          <a:p>
            <a:r>
              <a:rPr lang="cs-CZ" dirty="0" smtClean="0"/>
              <a:t>Mateřské školy  veřejné a soukromé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" y="595569"/>
            <a:ext cx="3153007" cy="640715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81" y="629129"/>
            <a:ext cx="641350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7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263"/>
            <a:ext cx="10515600" cy="59354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VZDĚLÁVACÍ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Základní vzdělání je povinné, bezplatné a trvá devět let. Je rozděleno do tří po sobě jdoucích cyklů (1. – 4. ročník, 5. a 6. ročník, 7.-9. ročník – odpovídá nižšímu sekundárnímu vzděláváními)</a:t>
            </a:r>
          </a:p>
          <a:p>
            <a:r>
              <a:rPr lang="cs-CZ" sz="2200" dirty="0" smtClean="0"/>
              <a:t>Cíl kurikula – zajistit společné všeobecné základní vzdělání pro všechny prostřednictvím základních znalostí a dovedností, které umožni další studium</a:t>
            </a:r>
          </a:p>
          <a:p>
            <a:r>
              <a:rPr lang="cs-CZ" sz="2200" dirty="0" smtClean="0"/>
              <a:t>Vyšší </a:t>
            </a:r>
            <a:r>
              <a:rPr lang="cs-CZ" sz="2200" dirty="0"/>
              <a:t>sekundární vzdělávání trvá tři roky (10. 11. a 12. ročník) a je organizován do různých typů studia</a:t>
            </a:r>
          </a:p>
          <a:p>
            <a:r>
              <a:rPr lang="cs-CZ" sz="2200" dirty="0"/>
              <a:t>Postsekundární </a:t>
            </a:r>
            <a:r>
              <a:rPr lang="cs-CZ" sz="2200" dirty="0" smtClean="0"/>
              <a:t>ne vysokoškolské </a:t>
            </a:r>
            <a:r>
              <a:rPr lang="cs-CZ" sz="2200" dirty="0"/>
              <a:t>vzdělávání – vyučována prostřednictvím specializovaných kurzů (1 rok trvání, pro mládež </a:t>
            </a:r>
            <a:r>
              <a:rPr lang="cs-CZ" sz="2200" dirty="0" smtClean="0"/>
              <a:t>starší </a:t>
            </a:r>
            <a:r>
              <a:rPr lang="cs-CZ" sz="2200" dirty="0"/>
              <a:t>18 let, </a:t>
            </a:r>
            <a:r>
              <a:rPr lang="cs-CZ" sz="2200" dirty="0" smtClean="0"/>
              <a:t>která </a:t>
            </a:r>
            <a:r>
              <a:rPr lang="cs-CZ" sz="2200" dirty="0"/>
              <a:t>ukončila 12 letou povinnou školní docházku</a:t>
            </a:r>
          </a:p>
          <a:p>
            <a:r>
              <a:rPr lang="cs-CZ" sz="2200" dirty="0"/>
              <a:t>Vysokoškolské vzdělávání je binární systém, který zahrnuje univerzitní a polytechnické systémy</a:t>
            </a:r>
          </a:p>
          <a:p>
            <a:endParaRPr lang="cs-CZ" sz="22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92" y="707231"/>
            <a:ext cx="641350" cy="64135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8" y="707548"/>
            <a:ext cx="3153007" cy="6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1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7900"/>
          </a:xfrm>
        </p:spPr>
        <p:txBody>
          <a:bodyPr/>
          <a:lstStyle/>
          <a:p>
            <a:pPr algn="ctr"/>
            <a:r>
              <a:rPr lang="pt-BR" dirty="0" smtClean="0"/>
              <a:t>B1°C com PE do Areeiro e Lombada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10175"/>
            <a:ext cx="9601196" cy="3485272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/>
              <a:t>M</a:t>
            </a:r>
            <a:r>
              <a:rPr lang="cs-CZ" sz="1800" dirty="0" smtClean="0"/>
              <a:t>enší mateřská škola s výhledem na oceán</a:t>
            </a:r>
          </a:p>
          <a:p>
            <a:r>
              <a:rPr lang="cs-CZ" sz="1800" dirty="0" smtClean="0"/>
              <a:t>Zaměření na ekologickou výchovu </a:t>
            </a:r>
          </a:p>
          <a:p>
            <a:r>
              <a:rPr lang="cs-CZ" sz="1800" dirty="0"/>
              <a:t>2</a:t>
            </a:r>
            <a:r>
              <a:rPr lang="cs-CZ" sz="1800" dirty="0" smtClean="0"/>
              <a:t> třídy věkově heterogenní</a:t>
            </a:r>
          </a:p>
          <a:p>
            <a:r>
              <a:rPr lang="cs-CZ" sz="1800" dirty="0" smtClean="0"/>
              <a:t>Provoz 8:15 – 18:15</a:t>
            </a:r>
          </a:p>
          <a:p>
            <a:r>
              <a:rPr lang="cs-CZ" sz="1800" dirty="0" smtClean="0"/>
              <a:t>1. třída – 19 dětí (2 pedagogové, 2 asistentky pedagoga, 1 pomocná síla). Je zde integrované dítě s PAS</a:t>
            </a:r>
          </a:p>
          <a:p>
            <a:r>
              <a:rPr lang="cs-CZ" sz="1800" dirty="0" smtClean="0"/>
              <a:t>2. třída – 20 dětí (1 pedagog, 2 pomocné síly)</a:t>
            </a:r>
          </a:p>
          <a:p>
            <a:r>
              <a:rPr lang="cs-CZ" sz="1800" dirty="0" smtClean="0"/>
              <a:t>Státní škola</a:t>
            </a:r>
          </a:p>
          <a:p>
            <a:r>
              <a:rPr lang="cs-CZ" sz="1800" dirty="0" smtClean="0"/>
              <a:t>Pracovní doba  pedagogů 8.15-13:15 a 13:15 – 18:15</a:t>
            </a:r>
          </a:p>
          <a:p>
            <a:r>
              <a:rPr lang="cs-CZ" sz="1800" dirty="0" smtClean="0"/>
              <a:t>35 hodin týdně, 5 hodin přímé práce s dětmi, 2 hodiny  nepřímé práce (probíhá v mateřské škole)</a:t>
            </a:r>
          </a:p>
          <a:p>
            <a:r>
              <a:rPr lang="cs-CZ" sz="1800" dirty="0" smtClean="0"/>
              <a:t>Škola má  hřiště, nemá jídelnu (stravu zajištuje firma, která do školy denně dojíždí a vaří zde)</a:t>
            </a:r>
          </a:p>
          <a:p>
            <a:endParaRPr lang="cs-CZ" dirty="0"/>
          </a:p>
        </p:txBody>
      </p:sp>
      <p:pic>
        <p:nvPicPr>
          <p:cNvPr id="4" name="Obrázek 3" descr="Orçamento Participativ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58" y="2510174"/>
            <a:ext cx="2383670" cy="135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48" y="2556931"/>
            <a:ext cx="2789629" cy="1256786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07" y="287139"/>
            <a:ext cx="3153007" cy="64071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33" y="287139"/>
            <a:ext cx="641350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7900"/>
          </a:xfrm>
        </p:spPr>
        <p:txBody>
          <a:bodyPr/>
          <a:lstStyle/>
          <a:p>
            <a:pPr algn="ctr"/>
            <a:r>
              <a:rPr lang="pt-BR" dirty="0"/>
              <a:t>Jardim Escola João de Deus Funchal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551" y="2150076"/>
            <a:ext cx="11261124" cy="3229232"/>
          </a:xfrm>
        </p:spPr>
        <p:txBody>
          <a:bodyPr>
            <a:noAutofit/>
          </a:bodyPr>
          <a:lstStyle/>
          <a:p>
            <a:r>
              <a:rPr lang="cs-CZ" sz="2000" dirty="0"/>
              <a:t>Školní zahrada </a:t>
            </a:r>
            <a:r>
              <a:rPr lang="cs-CZ" sz="2000" dirty="0" smtClean="0"/>
              <a:t>byla </a:t>
            </a:r>
            <a:r>
              <a:rPr lang="cs-CZ" sz="2000" dirty="0"/>
              <a:t>slavnostně otevřena 31. října </a:t>
            </a:r>
            <a:r>
              <a:rPr lang="cs-CZ" sz="2000" dirty="0" smtClean="0"/>
              <a:t>2003</a:t>
            </a:r>
          </a:p>
          <a:p>
            <a:r>
              <a:rPr lang="cs-CZ" sz="2000" dirty="0" smtClean="0"/>
              <a:t> </a:t>
            </a:r>
            <a:r>
              <a:rPr lang="cs-CZ" sz="2000" dirty="0"/>
              <a:t>Jedná se o první školní zahradu, která funguje v autonomní oblasti </a:t>
            </a:r>
            <a:r>
              <a:rPr lang="cs-CZ" sz="2000" dirty="0" smtClean="0"/>
              <a:t>Madeira</a:t>
            </a:r>
          </a:p>
          <a:p>
            <a:r>
              <a:rPr lang="cs-CZ" sz="2000" dirty="0" smtClean="0"/>
              <a:t>V </a:t>
            </a:r>
            <a:r>
              <a:rPr lang="cs-CZ" sz="2000" dirty="0" err="1"/>
              <a:t>Jardim-Escola</a:t>
            </a:r>
            <a:r>
              <a:rPr lang="cs-CZ" sz="2000" dirty="0"/>
              <a:t> jsou dvě budovy, kde jsou spravovány jesle a předškolní zařízení. </a:t>
            </a:r>
            <a:endParaRPr lang="cs-CZ" sz="2000" dirty="0" smtClean="0"/>
          </a:p>
          <a:p>
            <a:r>
              <a:rPr lang="cs-CZ" sz="2000" dirty="0" smtClean="0"/>
              <a:t>Dvě venkovní hřiště </a:t>
            </a:r>
          </a:p>
          <a:p>
            <a:r>
              <a:rPr lang="cs-CZ" sz="2000" dirty="0" smtClean="0"/>
              <a:t>Zaměření na ekologickou výchovu </a:t>
            </a:r>
          </a:p>
          <a:p>
            <a:r>
              <a:rPr lang="cs-CZ" sz="2000" dirty="0" smtClean="0"/>
              <a:t>Provoz 8:00 – 18:30</a:t>
            </a:r>
          </a:p>
          <a:p>
            <a:r>
              <a:rPr lang="cs-CZ" sz="2000" dirty="0" smtClean="0"/>
              <a:t>4 třído do 3 let. 6 tříd pro děti od 3 do 6  let</a:t>
            </a:r>
          </a:p>
          <a:p>
            <a:r>
              <a:rPr lang="cs-CZ" sz="2000" dirty="0" smtClean="0"/>
              <a:t>Děti přijímány od 5 měsíců</a:t>
            </a:r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87139"/>
            <a:ext cx="3153007" cy="64071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33" y="287139"/>
            <a:ext cx="641350" cy="6413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36" y="1837069"/>
            <a:ext cx="2092779" cy="27903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14" y="3494436"/>
            <a:ext cx="2273728" cy="30316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64" y="4900927"/>
            <a:ext cx="1412487" cy="15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0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67265"/>
            <a:ext cx="10515600" cy="1023423"/>
          </a:xfrm>
        </p:spPr>
        <p:txBody>
          <a:bodyPr/>
          <a:lstStyle/>
          <a:p>
            <a:pPr algn="ctr"/>
            <a:r>
              <a:rPr lang="pt-BR" dirty="0"/>
              <a:t>Jardim Escola João de Deus Funchal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  Třídy</a:t>
            </a:r>
            <a:endParaRPr lang="cs-CZ" sz="2400" dirty="0"/>
          </a:p>
          <a:p>
            <a:r>
              <a:rPr lang="cs-CZ" sz="2400" dirty="0"/>
              <a:t>1 třída 5 měsíců až 10 </a:t>
            </a:r>
            <a:r>
              <a:rPr lang="cs-CZ" sz="2400" dirty="0" smtClean="0"/>
              <a:t>měsíců (1 pedagog, 2 pomocné síly)</a:t>
            </a:r>
            <a:endParaRPr lang="cs-CZ" sz="2400" dirty="0"/>
          </a:p>
          <a:p>
            <a:r>
              <a:rPr lang="cs-CZ" sz="2400" dirty="0"/>
              <a:t>1.třída 10 – 14 </a:t>
            </a:r>
            <a:r>
              <a:rPr lang="cs-CZ" sz="2400" dirty="0" smtClean="0"/>
              <a:t>měsíců </a:t>
            </a:r>
            <a:r>
              <a:rPr lang="cs-CZ" sz="2400" dirty="0"/>
              <a:t>(1 pedagog, 2 pomocné síly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dirty="0"/>
              <a:t>2. </a:t>
            </a:r>
            <a:r>
              <a:rPr lang="cs-CZ" sz="2400" dirty="0" smtClean="0"/>
              <a:t>třída 14 </a:t>
            </a:r>
            <a:r>
              <a:rPr lang="cs-CZ" sz="2400" dirty="0"/>
              <a:t>– 24 </a:t>
            </a:r>
            <a:r>
              <a:rPr lang="cs-CZ" sz="2400" dirty="0" smtClean="0"/>
              <a:t>měsíců </a:t>
            </a:r>
            <a:r>
              <a:rPr lang="cs-CZ" sz="2400" dirty="0"/>
              <a:t>(1 pedagog, 2 pomocné síly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dirty="0"/>
              <a:t>2</a:t>
            </a:r>
            <a:r>
              <a:rPr lang="cs-CZ" sz="2400" dirty="0" smtClean="0"/>
              <a:t>. </a:t>
            </a:r>
            <a:r>
              <a:rPr lang="cs-CZ" sz="2400" dirty="0"/>
              <a:t>Třídy od 3 do 4 let– 19 dětí (2 pedagogové, </a:t>
            </a:r>
            <a:r>
              <a:rPr lang="cs-CZ" sz="2400" dirty="0" smtClean="0"/>
              <a:t>1 pomocná síla)</a:t>
            </a:r>
          </a:p>
          <a:p>
            <a:r>
              <a:rPr lang="cs-CZ" sz="2400" dirty="0" smtClean="0"/>
              <a:t>2</a:t>
            </a:r>
            <a:r>
              <a:rPr lang="cs-CZ" sz="2400" dirty="0"/>
              <a:t>. třída pro děti od 4 do 5 </a:t>
            </a:r>
            <a:r>
              <a:rPr lang="cs-CZ" sz="2400" dirty="0" smtClean="0"/>
              <a:t>let </a:t>
            </a:r>
            <a:r>
              <a:rPr lang="cs-CZ" sz="2400" dirty="0"/>
              <a:t>(2 pedagogové, 1 pomocná síla)</a:t>
            </a:r>
          </a:p>
          <a:p>
            <a:r>
              <a:rPr lang="cs-CZ" sz="2400" dirty="0"/>
              <a:t>2 třídy pro děti od 5 do 6 </a:t>
            </a:r>
            <a:r>
              <a:rPr lang="cs-CZ" sz="2400" dirty="0" smtClean="0"/>
              <a:t>let</a:t>
            </a:r>
            <a:r>
              <a:rPr lang="cs-CZ" sz="2400" dirty="0"/>
              <a:t> (2 pedagogové, 1 pomocná síla)</a:t>
            </a:r>
          </a:p>
          <a:p>
            <a:r>
              <a:rPr lang="cs-CZ" sz="2400" dirty="0"/>
              <a:t>Pracovní doba  pedagogů 35 hodin týdně, 5 hodin přímé práce s dětmi, 2 hodiny  nepřímé práce (probíhá v mateřské škole)</a:t>
            </a:r>
          </a:p>
          <a:p>
            <a:r>
              <a:rPr lang="cs-CZ" sz="2400" dirty="0"/>
              <a:t>Škola má vlastní </a:t>
            </a:r>
            <a:r>
              <a:rPr lang="cs-CZ" sz="2400" dirty="0" smtClean="0"/>
              <a:t>jídelnu</a:t>
            </a:r>
            <a:endParaRPr lang="cs-CZ" sz="2400" dirty="0"/>
          </a:p>
          <a:p>
            <a:r>
              <a:rPr lang="cs-CZ" sz="2400" dirty="0"/>
              <a:t>Do školy jsou integrovány 2 děti s potřebou podpůrných opatření a 7 s OMJ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34" y="156527"/>
            <a:ext cx="3153007" cy="640715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79" y="156527"/>
            <a:ext cx="641350" cy="6413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40" y="2052214"/>
            <a:ext cx="1756877" cy="23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2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319" y="1128585"/>
            <a:ext cx="10371438" cy="421534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Centro Infantil/ Escola Maria Eugénia de Canavial - Lactário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8011" y="1672281"/>
            <a:ext cx="9718586" cy="4670054"/>
          </a:xfrm>
        </p:spPr>
        <p:txBody>
          <a:bodyPr>
            <a:normAutofit fontScale="92500" lnSpcReduction="20000"/>
          </a:bodyPr>
          <a:lstStyle/>
          <a:p>
            <a:endParaRPr lang="cs-CZ" sz="2200" b="1" dirty="0" smtClean="0"/>
          </a:p>
          <a:p>
            <a:r>
              <a:rPr lang="cs-CZ" sz="2200" dirty="0" smtClean="0"/>
              <a:t>Katolická mateřská škola</a:t>
            </a:r>
          </a:p>
          <a:p>
            <a:r>
              <a:rPr lang="cs-CZ" sz="2200" dirty="0" smtClean="0"/>
              <a:t>Školu navštěvují děti od 6 ti měsíců</a:t>
            </a:r>
            <a:r>
              <a:rPr lang="cs-CZ" sz="2200" dirty="0"/>
              <a:t> </a:t>
            </a:r>
            <a:endParaRPr lang="cs-CZ" sz="2200" dirty="0" smtClean="0"/>
          </a:p>
          <a:p>
            <a:r>
              <a:rPr lang="cs-CZ" sz="2200" dirty="0" smtClean="0"/>
              <a:t>Provoz 8:00– 18:30</a:t>
            </a:r>
          </a:p>
          <a:p>
            <a:r>
              <a:rPr lang="cs-CZ" sz="2200" dirty="0" smtClean="0"/>
              <a:t>4 třídy pro nejmenší děti (6 měsíců až 2 roky), 6 tříd pro děti 3 až 6 let</a:t>
            </a:r>
          </a:p>
          <a:p>
            <a:r>
              <a:rPr lang="cs-CZ" sz="2200" dirty="0" smtClean="0"/>
              <a:t>Pro nejmladší děti vždy 1 učitelka a 2 pomocné síly na 12-15 dětí</a:t>
            </a:r>
          </a:p>
          <a:p>
            <a:r>
              <a:rPr lang="cs-CZ" sz="2200" dirty="0" smtClean="0"/>
              <a:t>Dvě třídy pro děti 3-4, 2 pro 4-5 a 2 pro 5-6 let</a:t>
            </a:r>
          </a:p>
          <a:p>
            <a:r>
              <a:rPr lang="cs-CZ" sz="2200" dirty="0" smtClean="0"/>
              <a:t>Od 5 let je docházka povinná </a:t>
            </a:r>
          </a:p>
          <a:p>
            <a:r>
              <a:rPr lang="cs-CZ" sz="2200" dirty="0" smtClean="0"/>
              <a:t>Max 25 dětí, </a:t>
            </a:r>
            <a:r>
              <a:rPr lang="cs-CZ" sz="2200" dirty="0"/>
              <a:t>(1  pedagog, 2 pomocná síla</a:t>
            </a:r>
            <a:r>
              <a:rPr lang="cs-CZ" sz="2200" dirty="0" smtClean="0"/>
              <a:t>)</a:t>
            </a:r>
          </a:p>
          <a:p>
            <a:r>
              <a:rPr lang="cs-CZ" sz="2200" dirty="0" smtClean="0"/>
              <a:t>Školné je stanoveno na základě daňového přiznání rodičů, tedy vychází z výše příjmu rodiny </a:t>
            </a:r>
          </a:p>
          <a:p>
            <a:r>
              <a:rPr lang="cs-CZ" sz="2200" dirty="0" smtClean="0"/>
              <a:t>Školní plán je jednotný, vždy na jeden rok, třídní plány vypracovávají učitelky, jejich náplň je volitelná</a:t>
            </a:r>
          </a:p>
          <a:p>
            <a:r>
              <a:rPr lang="cs-CZ" sz="2200" dirty="0" smtClean="0"/>
              <a:t>Učitelky na třídách nemají pracovní stoly</a:t>
            </a:r>
            <a:endParaRPr lang="cs-CZ" sz="2200" dirty="0"/>
          </a:p>
          <a:p>
            <a:pPr marL="0" indent="0">
              <a:buNone/>
            </a:pPr>
            <a:endParaRPr lang="cs-CZ" sz="6400" dirty="0"/>
          </a:p>
          <a:p>
            <a:endParaRPr lang="cs-CZ" sz="4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19" y="1797777"/>
            <a:ext cx="4514184" cy="110504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06" y="3024988"/>
            <a:ext cx="2387797" cy="1597591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33" y="287139"/>
            <a:ext cx="641350" cy="641350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18" y="287139"/>
            <a:ext cx="3153007" cy="6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7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64973"/>
            <a:ext cx="10515600" cy="825715"/>
          </a:xfrm>
        </p:spPr>
        <p:txBody>
          <a:bodyPr/>
          <a:lstStyle/>
          <a:p>
            <a:pPr algn="ctr"/>
            <a:r>
              <a:rPr lang="cs-CZ" sz="4000" dirty="0" smtClean="0"/>
              <a:t>Metody</a:t>
            </a:r>
            <a:r>
              <a:rPr lang="cs-CZ" dirty="0" smtClean="0"/>
              <a:t> pro práci s dětmi s OMJ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357" y="2565524"/>
            <a:ext cx="9879225" cy="3837418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Piktogramy</a:t>
            </a:r>
          </a:p>
          <a:p>
            <a:r>
              <a:rPr lang="cs-CZ" sz="2000" dirty="0" smtClean="0"/>
              <a:t>Vizualizace</a:t>
            </a:r>
          </a:p>
          <a:p>
            <a:r>
              <a:rPr lang="cs-CZ" sz="2000" dirty="0" smtClean="0"/>
              <a:t>Individuální jazyková podpora</a:t>
            </a:r>
          </a:p>
          <a:p>
            <a:r>
              <a:rPr lang="cs-CZ" sz="2000" dirty="0" smtClean="0"/>
              <a:t>Názorné a praktické činnosti</a:t>
            </a:r>
          </a:p>
          <a:p>
            <a:r>
              <a:rPr lang="cs-CZ" sz="2000" dirty="0" smtClean="0"/>
              <a:t>Jazyková podpora v každodenních činnostech</a:t>
            </a:r>
          </a:p>
          <a:p>
            <a:r>
              <a:rPr lang="cs-CZ" sz="2000" dirty="0" smtClean="0"/>
              <a:t>Názornost</a:t>
            </a:r>
          </a:p>
          <a:p>
            <a:r>
              <a:rPr lang="cs-CZ" sz="2000" dirty="0" smtClean="0"/>
              <a:t>Opakování</a:t>
            </a:r>
          </a:p>
          <a:p>
            <a:r>
              <a:rPr lang="cs-CZ" sz="2000" dirty="0" smtClean="0"/>
              <a:t>Uzpůsobení nároků</a:t>
            </a:r>
          </a:p>
          <a:p>
            <a:r>
              <a:rPr lang="cs-CZ" sz="2000" dirty="0" smtClean="0"/>
              <a:t>Komentování dění</a:t>
            </a:r>
          </a:p>
          <a:p>
            <a:r>
              <a:rPr lang="cs-CZ" sz="2000" dirty="0" smtClean="0"/>
              <a:t>Konzultace s rodiče dětí s OMJ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89" y="1827147"/>
            <a:ext cx="3690551" cy="1662670"/>
          </a:xfrm>
          <a:prstGeom prst="rect">
            <a:avLst/>
          </a:prstGeom>
        </p:spPr>
      </p:pic>
      <p:pic>
        <p:nvPicPr>
          <p:cNvPr id="7" name="Picture 4" descr="Popis není dostupn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77" y="3626276"/>
            <a:ext cx="5232223" cy="23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70" y="242545"/>
            <a:ext cx="3153007" cy="64071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39" y="242545"/>
            <a:ext cx="641350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8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46622"/>
            <a:ext cx="10515600" cy="944066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VYUŽITÍ POZNATKŮ ZE STÁŽE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7694"/>
          </a:xfrm>
        </p:spPr>
        <p:txBody>
          <a:bodyPr/>
          <a:lstStyle/>
          <a:p>
            <a:r>
              <a:rPr lang="cs-CZ" sz="2000" dirty="0" smtClean="0"/>
              <a:t>Zapojení žáků s OMJ ve větší míře do dění ve třídě</a:t>
            </a:r>
          </a:p>
          <a:p>
            <a:r>
              <a:rPr lang="cs-CZ" sz="2000" dirty="0" smtClean="0"/>
              <a:t>Pravidelně vyhodnocovat pokroky v jazyce</a:t>
            </a:r>
          </a:p>
          <a:p>
            <a:r>
              <a:rPr lang="cs-CZ" sz="2000" dirty="0" smtClean="0"/>
              <a:t>Projektová výuka jako nástroj ke zdárnému osvojení si jazyka</a:t>
            </a:r>
          </a:p>
          <a:p>
            <a:r>
              <a:rPr lang="cs-CZ" sz="2000" dirty="0" smtClean="0"/>
              <a:t>Důraz na soběstačnost</a:t>
            </a:r>
          </a:p>
          <a:p>
            <a:r>
              <a:rPr lang="cs-CZ" sz="2000" dirty="0" smtClean="0"/>
              <a:t>Využití široké škály pomůcek</a:t>
            </a:r>
          </a:p>
          <a:p>
            <a:r>
              <a:rPr lang="cs-CZ" sz="2000" dirty="0" smtClean="0"/>
              <a:t>Obrázkový denní harmonogram pro děti s OMJ</a:t>
            </a:r>
          </a:p>
          <a:p>
            <a:r>
              <a:rPr lang="cs-CZ" sz="2000" dirty="0" smtClean="0"/>
              <a:t>Zájem o kulturní zvyklosti dítěte s OMJ</a:t>
            </a:r>
          </a:p>
          <a:p>
            <a:r>
              <a:rPr lang="cs-CZ" sz="2000" dirty="0" smtClean="0"/>
              <a:t>Pravidelná spolupráce s rodiče dítě s OMJ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2" y="4219704"/>
            <a:ext cx="3699603" cy="2203658"/>
          </a:xfrm>
          <a:prstGeom prst="rect">
            <a:avLst/>
          </a:prstGeom>
        </p:spPr>
      </p:pic>
      <p:pic>
        <p:nvPicPr>
          <p:cNvPr id="6" name="Picture 2" descr="Popis není dostupn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393" y="1509034"/>
            <a:ext cx="2340489" cy="329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286"/>
            <a:ext cx="3153007" cy="64071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34" y="188286"/>
            <a:ext cx="641350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861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660</Words>
  <Application>Microsoft Office PowerPoint</Application>
  <PresentationFormat>Širokoúhlá obrazovka</PresentationFormat>
  <Paragraphs>89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Stáž Portugalsko 26.4. –29.4.2022</vt:lpstr>
      <vt:lpstr>VZDĚLÁVACÍ SYSTÉM</vt:lpstr>
      <vt:lpstr>VZDĚLÁVACÍ SYSTÉM</vt:lpstr>
      <vt:lpstr>B1°C com PE do Areeiro e Lombada</vt:lpstr>
      <vt:lpstr>Jardim Escola João de Deus Funchal</vt:lpstr>
      <vt:lpstr>Jardim Escola João de Deus Funchal</vt:lpstr>
      <vt:lpstr>Centro Infantil/ Escola Maria Eugénia de Canavial - Lactário</vt:lpstr>
      <vt:lpstr>Metody pro práci s dětmi s OMJ</vt:lpstr>
      <vt:lpstr>VYUŽITÍ POZNATKŮ ZE STÁŽE</vt:lpstr>
      <vt:lpstr>Děkujeme za pozornost Mgr. Ludmila Mašková, Tereza Hrzánová,  PhDr. Jana Vlachová, Mgr. Martina Skleničková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PORTUGALSKO 26.4. – 29.4. 2022  Mgr. Martina Skleničková</dc:title>
  <dc:creator>Uživatel systému Windows</dc:creator>
  <cp:lastModifiedBy>skolka</cp:lastModifiedBy>
  <cp:revision>40</cp:revision>
  <dcterms:created xsi:type="dcterms:W3CDTF">2022-05-02T06:55:20Z</dcterms:created>
  <dcterms:modified xsi:type="dcterms:W3CDTF">2022-05-13T07:23:20Z</dcterms:modified>
</cp:coreProperties>
</file>