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7" r:id="rId19"/>
    <p:sldId id="270" r:id="rId20"/>
    <p:sldId id="271" r:id="rId21"/>
    <p:sldId id="272" r:id="rId22"/>
    <p:sldId id="273" r:id="rId23"/>
    <p:sldId id="274" r:id="rId24"/>
    <p:sldId id="278" r:id="rId25"/>
    <p:sldId id="281" r:id="rId26"/>
    <p:sldId id="282" r:id="rId27"/>
    <p:sldId id="279" r:id="rId28"/>
    <p:sldId id="280" r:id="rId29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8" autoAdjust="0"/>
  </p:normalViewPr>
  <p:slideViewPr>
    <p:cSldViewPr snapToGrid="0">
      <p:cViewPr varScale="1">
        <p:scale>
          <a:sx n="102" d="100"/>
          <a:sy n="102" d="100"/>
        </p:scale>
        <p:origin x="1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399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2000" indent="-324000">
              <a:spcBef>
                <a:spcPts val="128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91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02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54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18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2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2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2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20" b="0" strike="noStrike" spc="-1">
                <a:latin typeface="Arial"/>
              </a:rPr>
              <a:t>Sedmá úroveň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609480" y="6247440"/>
            <a:ext cx="2840400" cy="47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4169520" y="6247440"/>
            <a:ext cx="3864600" cy="47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cs-CZ" sz="1400" b="0" strike="noStrike" spc="-1">
                <a:latin typeface="Times New Roman"/>
              </a:rPr>
              <a:t> 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8741520" y="6247440"/>
            <a:ext cx="2840400" cy="47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6DCC59B2-4903-4849-9D2E-06B22B537015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57600" y="3722760"/>
            <a:ext cx="10363320" cy="1306080"/>
          </a:xfrm>
          <a:prstGeom prst="rect">
            <a:avLst/>
          </a:prstGeom>
        </p:spPr>
        <p:txBody>
          <a:bodyPr lIns="0" tIns="0" rIns="0" bIns="0" anchor="ctr">
            <a:normAutofit fontScale="80000"/>
          </a:bodyPr>
          <a:lstStyle/>
          <a:p>
            <a:r>
              <a:rPr lang="cs-CZ" sz="4350" b="1" strike="noStrike" spc="-1">
                <a:solidFill>
                  <a:srgbClr val="333333"/>
                </a:solidFill>
                <a:latin typeface="Noto Sans Regular"/>
              </a:rPr>
              <a:t>Klikněte pro úpravu formátu textu nadpisu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957600" y="5355720"/>
            <a:ext cx="10363320" cy="36716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2000" indent="-324000">
              <a:spcAft>
                <a:spcPts val="1704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cs-CZ" sz="2180" b="0" strike="noStrike" spc="-1">
                <a:solidFill>
                  <a:srgbClr val="333333"/>
                </a:solidFill>
                <a:latin typeface="Noto Sans Bold"/>
              </a:rPr>
              <a:t>Klikněte pro úpravu formátu textu osnovy</a:t>
            </a:r>
          </a:p>
          <a:p>
            <a:pPr marL="864000" lvl="1" indent="-324000">
              <a:spcAft>
                <a:spcPts val="1355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180" b="0" strike="noStrike" spc="-1">
                <a:solidFill>
                  <a:srgbClr val="333333"/>
                </a:solidFill>
                <a:latin typeface="Noto Sans Bold"/>
              </a:rPr>
              <a:t>Druhá úroveň</a:t>
            </a:r>
          </a:p>
          <a:p>
            <a:pPr marL="1296000" lvl="2" indent="-288000">
              <a:spcAft>
                <a:spcPts val="101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180" b="0" strike="noStrike" spc="-1">
                <a:solidFill>
                  <a:srgbClr val="333333"/>
                </a:solidFill>
                <a:latin typeface="Noto Sans Bold"/>
              </a:rPr>
              <a:t>Třetí úroveň</a:t>
            </a:r>
          </a:p>
          <a:p>
            <a:pPr marL="1728000" lvl="3" indent="-216000">
              <a:spcAft>
                <a:spcPts val="672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180" b="0" strike="noStrike" spc="-1">
                <a:solidFill>
                  <a:srgbClr val="333333"/>
                </a:solidFill>
                <a:latin typeface="Noto Sans Bold"/>
              </a:rPr>
              <a:t>Čtvrtá úroveň osnovy</a:t>
            </a:r>
          </a:p>
          <a:p>
            <a:pPr marL="2160000" lvl="4" indent="-216000">
              <a:spcAft>
                <a:spcPts val="32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180" b="0" strike="noStrike" spc="-1">
                <a:solidFill>
                  <a:srgbClr val="333333"/>
                </a:solidFill>
                <a:latin typeface="Noto Sans Bold"/>
              </a:rPr>
              <a:t>Pátá úroveň osnovy</a:t>
            </a:r>
          </a:p>
          <a:p>
            <a:pPr marL="2592000" lvl="5" indent="-216000">
              <a:spcAft>
                <a:spcPts val="32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180" b="0" strike="noStrike" spc="-1">
                <a:solidFill>
                  <a:srgbClr val="333333"/>
                </a:solidFill>
                <a:latin typeface="Noto Sans Bold"/>
              </a:rPr>
              <a:t>Šestá úroveň</a:t>
            </a:r>
          </a:p>
          <a:p>
            <a:pPr marL="3024000" lvl="6" indent="-216000">
              <a:spcAft>
                <a:spcPts val="32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180" b="0" strike="noStrike" spc="-1">
                <a:solidFill>
                  <a:srgbClr val="333333"/>
                </a:solidFill>
                <a:latin typeface="Noto Sans Bold"/>
              </a:rPr>
              <a:t>Sedmá úroveň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dt"/>
          </p:nvPr>
        </p:nvSpPr>
        <p:spPr>
          <a:xfrm>
            <a:off x="609480" y="6246720"/>
            <a:ext cx="2840400" cy="47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s-CZ" sz="1400" b="0" strike="noStrike" spc="-1">
                <a:latin typeface="Noto Sans Regular"/>
              </a:rPr>
              <a:t>&lt;datum/čas&gt;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ftr"/>
          </p:nvPr>
        </p:nvSpPr>
        <p:spPr>
          <a:xfrm>
            <a:off x="4169520" y="6246720"/>
            <a:ext cx="3864600" cy="47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cs-CZ" sz="1400" b="0" strike="noStrike" spc="-1">
                <a:latin typeface="Noto Sans Regular"/>
              </a:rPr>
              <a:t>&lt;zápatí&gt;</a:t>
            </a:r>
          </a:p>
        </p:txBody>
      </p:sp>
      <p:sp>
        <p:nvSpPr>
          <p:cNvPr id="123" name="PlaceHolder 5"/>
          <p:cNvSpPr>
            <a:spLocks noGrp="1"/>
          </p:cNvSpPr>
          <p:nvPr>
            <p:ph type="sldNum"/>
          </p:nvPr>
        </p:nvSpPr>
        <p:spPr>
          <a:xfrm>
            <a:off x="8741520" y="6246720"/>
            <a:ext cx="2840400" cy="47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9C10B21B-6F47-4FCC-994A-446C94B364F1}" type="slidenum">
              <a:rPr lang="cs-CZ" sz="1400" b="0" strike="noStrike" spc="-1">
                <a:latin typeface="Noto Sans Regular"/>
              </a:rPr>
              <a:t>‹#›</a:t>
            </a:fld>
            <a:r>
              <a:rPr lang="cs-CZ" sz="1400" b="0" strike="noStrike" spc="-1">
                <a:latin typeface="Noto Sans Regular"/>
              </a:rPr>
              <a:t> / </a:t>
            </a:r>
            <a:fld id="{A6650FCC-CC02-4D0D-BD45-64FE2846494B}" type="slidecount">
              <a:rPr lang="cs-CZ" sz="1400" b="0" strike="noStrike" spc="-1">
                <a:latin typeface="Noto Sans Regular"/>
              </a:rPr>
              <a:t>&lt;počet&gt;</a:t>
            </a:fld>
            <a:endParaRPr lang="cs-CZ" sz="1400" b="0" strike="noStrike" spc="-1">
              <a:latin typeface="Noto Sans Regular"/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0" y="3918600"/>
            <a:ext cx="609480" cy="97956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913680" y="618480"/>
            <a:ext cx="10363320" cy="206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s-CZ" sz="3600" b="0" strike="noStrike" cap="all" spc="-1" dirty="0">
                <a:solidFill>
                  <a:srgbClr val="000000"/>
                </a:solidFill>
                <a:latin typeface="Tw Cen MT"/>
                <a:ea typeface="DejaVu Sans"/>
              </a:rPr>
              <a:t>ISLANDSKÝ VZDĚLÁVACÍ SYSTÉM</a:t>
            </a:r>
            <a:endParaRPr lang="cs-CZ" sz="3600" b="0" strike="noStrike" spc="-1" dirty="0">
              <a:latin typeface="Arial"/>
            </a:endParaRPr>
          </a:p>
        </p:txBody>
      </p:sp>
      <p:pic>
        <p:nvPicPr>
          <p:cNvPr id="162" name="Obrázek 161"/>
          <p:cNvPicPr/>
          <p:nvPr/>
        </p:nvPicPr>
        <p:blipFill>
          <a:blip r:embed="rId2"/>
          <a:stretch/>
        </p:blipFill>
        <p:spPr>
          <a:xfrm>
            <a:off x="4561560" y="2952000"/>
            <a:ext cx="3085920" cy="26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Obrázek 180"/>
          <p:cNvPicPr/>
          <p:nvPr/>
        </p:nvPicPr>
        <p:blipFill>
          <a:blip r:embed="rId2"/>
          <a:stretch/>
        </p:blipFill>
        <p:spPr>
          <a:xfrm>
            <a:off x="1362240" y="576000"/>
            <a:ext cx="9524520" cy="55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Obrázek 181"/>
          <p:cNvPicPr/>
          <p:nvPr/>
        </p:nvPicPr>
        <p:blipFill>
          <a:blip r:embed="rId2"/>
          <a:stretch/>
        </p:blipFill>
        <p:spPr>
          <a:xfrm>
            <a:off x="1296000" y="449640"/>
            <a:ext cx="9890640" cy="617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913680" y="618480"/>
            <a:ext cx="10363320" cy="15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HLAVNÍ ZAMĚŘENÍ VE VZDĚLÁVÁNÍ DĚTÍ V Mateřské škole 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941400" y="1814760"/>
            <a:ext cx="10362600" cy="427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1. Děti a rodiče</a:t>
            </a:r>
            <a:endParaRPr lang="cs-CZ" sz="18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Přístup modelu Hjalli je navržen tak, aby přijal každé dítě takové, jaké je, a respektoval a uznával různé potřeby každé věkové skupiny, pohlaví a jednotlivce.</a:t>
            </a:r>
            <a:endParaRPr lang="cs-CZ" sz="18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2. Personál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Přístup modelu Hjalli má za cíl podporovat pozitivitu, radost a</a:t>
            </a:r>
            <a:r>
              <a:rPr lang="cs-CZ" sz="1800" b="0" strike="noStrike" cap="all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1800" b="0" strike="noStrike" spc="-1">
                <a:latin typeface="Arial"/>
              </a:rPr>
              <a:t>genialitu při komunikaci s dětmi, jejich rodiči a kýmkoli dalším, kdo je zapojen do školy.</a:t>
            </a: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cap="all" spc="-1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Životní prostředí</a:t>
            </a:r>
            <a:endParaRPr lang="cs-CZ" sz="18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 charakterizuje jednoduchost a transparentnost. Prostředí, materiály a pravidla jsou viditelné a hmatatelné. Poskytuje tak dětem srozumitelné a zvládnutelné prostředí odpovídající jejich věku, vývoji a schopnostem.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936000" y="1800000"/>
            <a:ext cx="11016000" cy="40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b="0" strike="noStrike" cap="all" spc="-1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cs-CZ" sz="1800" b="1" strike="noStrike" cap="all" spc="-1" dirty="0">
                <a:solidFill>
                  <a:srgbClr val="000000"/>
                </a:solidFill>
                <a:latin typeface="Arial"/>
                <a:ea typeface="DejaVu Sans"/>
              </a:rPr>
              <a:t> 4. </a:t>
            </a:r>
            <a:r>
              <a:rPr lang="cs-CZ" sz="1800" b="1" strike="noStrike" spc="-1" dirty="0">
                <a:latin typeface="Arial"/>
              </a:rPr>
              <a:t>Materiály</a:t>
            </a:r>
            <a:endParaRPr lang="cs-CZ" sz="1800" b="0" strike="noStrike" spc="-1" dirty="0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 dirty="0">
                <a:latin typeface="Arial"/>
              </a:rPr>
              <a:t>Kreativita a představivost je prvořadá, dítě si vytváří svůj svět učení a hry. Projekty založené na realitě mají největší váhu.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1" strike="noStrike" spc="-1" dirty="0">
                <a:latin typeface="Arial"/>
              </a:rPr>
              <a:t> 5. Příroda</a:t>
            </a:r>
            <a:endParaRPr lang="cs-CZ" sz="1800" b="0" strike="noStrike" spc="-1" dirty="0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 dirty="0">
                <a:latin typeface="Arial"/>
              </a:rPr>
              <a:t>Přístup modelu </a:t>
            </a:r>
            <a:r>
              <a:rPr lang="cs-CZ" sz="1800" b="0" strike="noStrike" spc="-1" dirty="0" err="1">
                <a:latin typeface="Arial"/>
              </a:rPr>
              <a:t>Hjalli</a:t>
            </a:r>
            <a:r>
              <a:rPr lang="cs-CZ" sz="1800" b="0" strike="noStrike" spc="-1" dirty="0">
                <a:latin typeface="Arial"/>
              </a:rPr>
              <a:t> má naučit děti vnímat a užívat si přírodní prostředí a respektovat přírodu tím, že jsou šetrné, spokojené a umírněné.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1" strike="noStrike" spc="-1" dirty="0">
                <a:latin typeface="Arial"/>
              </a:rPr>
              <a:t>6. Společenstv</a:t>
            </a:r>
            <a:r>
              <a:rPr lang="cs-CZ" sz="1800" b="0" strike="noStrike" spc="-1" dirty="0">
                <a:latin typeface="Arial"/>
              </a:rPr>
              <a:t>í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 dirty="0">
                <a:latin typeface="Arial"/>
              </a:rPr>
              <a:t>Přístup </a:t>
            </a:r>
            <a:r>
              <a:rPr lang="cs-CZ" sz="1800" b="0" strike="noStrike" spc="-1" dirty="0" err="1">
                <a:latin typeface="Arial"/>
              </a:rPr>
              <a:t>Hjalli</a:t>
            </a:r>
            <a:r>
              <a:rPr lang="cs-CZ" sz="1800" b="0" strike="noStrike" spc="-1" dirty="0">
                <a:latin typeface="Arial"/>
              </a:rPr>
              <a:t> Model má za cíl praktikovat kodex slušného chování. Každý má být asertivní a čestný</a:t>
            </a:r>
            <a:r>
              <a:rPr lang="cs-CZ" sz="2000" b="0" strike="noStrike" cap="all" spc="-1" dirty="0">
                <a:solidFill>
                  <a:srgbClr val="000000"/>
                </a:solidFill>
                <a:latin typeface="Tw Cen MT"/>
                <a:ea typeface="DejaVu Sans"/>
              </a:rPr>
              <a:t>.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747360" y="648000"/>
            <a:ext cx="10664280" cy="9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cs-CZ" sz="3600" b="0" strike="noStrike" cap="all" spc="-1" dirty="0">
                <a:solidFill>
                  <a:srgbClr val="000000"/>
                </a:solidFill>
                <a:latin typeface="Tw Cen MT"/>
                <a:ea typeface="DejaVu Sans"/>
              </a:rPr>
              <a:t>HLAVNÍ ZAMĚŘENÍ VE VZDĚLÁVÁNÍ DĚTÍ V MŠ</a:t>
            </a:r>
            <a:endParaRPr lang="cs-CZ" sz="3600" b="0" strike="noStrike" spc="-1" dirty="0">
              <a:latin typeface="Arial"/>
            </a:endParaRPr>
          </a:p>
        </p:txBody>
      </p:sp>
      <p:pic>
        <p:nvPicPr>
          <p:cNvPr id="187" name="Obrázek 186"/>
          <p:cNvPicPr/>
          <p:nvPr/>
        </p:nvPicPr>
        <p:blipFill>
          <a:blip r:embed="rId2"/>
          <a:stretch/>
        </p:blipFill>
        <p:spPr>
          <a:xfrm>
            <a:off x="4176000" y="5096160"/>
            <a:ext cx="2857320" cy="159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913680" y="618480"/>
            <a:ext cx="10363320" cy="15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GENDER CURRICULUM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1656000" y="2841120"/>
            <a:ext cx="10362600" cy="342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Genderové kurikulum zajišťuje, že všechny děti obdrží komplexní školení o lidských kvalitách bez ohledu na pohlaví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Podle Hjallastefnovy teorie dívky potřebují více povzbuzení v individuálních dovednostech, jako je pozitivita, iniciativa, odvaha, síla a moc, než chlapci</a:t>
            </a:r>
            <a:r>
              <a:rPr lang="cs-CZ" sz="2000" b="1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.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</p:txBody>
      </p:sp>
      <p:pic>
        <p:nvPicPr>
          <p:cNvPr id="190" name="Obrázek 189"/>
          <p:cNvPicPr/>
          <p:nvPr/>
        </p:nvPicPr>
        <p:blipFill>
          <a:blip r:embed="rId2"/>
          <a:stretch/>
        </p:blipFill>
        <p:spPr>
          <a:xfrm>
            <a:off x="8856000" y="52848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id="191" name="Obrázek 190"/>
          <p:cNvPicPr/>
          <p:nvPr/>
        </p:nvPicPr>
        <p:blipFill>
          <a:blip r:embed="rId3"/>
          <a:stretch/>
        </p:blipFill>
        <p:spPr>
          <a:xfrm>
            <a:off x="4896000" y="4824000"/>
            <a:ext cx="2561760" cy="1780920"/>
          </a:xfrm>
          <a:prstGeom prst="rect">
            <a:avLst/>
          </a:prstGeom>
          <a:ln>
            <a:noFill/>
          </a:ln>
        </p:spPr>
      </p:pic>
      <p:pic>
        <p:nvPicPr>
          <p:cNvPr id="192" name="Obrázek 191"/>
          <p:cNvPicPr/>
          <p:nvPr/>
        </p:nvPicPr>
        <p:blipFill>
          <a:blip r:embed="rId4"/>
          <a:stretch/>
        </p:blipFill>
        <p:spPr>
          <a:xfrm>
            <a:off x="432000" y="648000"/>
            <a:ext cx="2857320" cy="159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80" y="42703"/>
            <a:ext cx="10972440" cy="1606594"/>
          </a:xfrm>
        </p:spPr>
        <p:txBody>
          <a:bodyPr/>
          <a:lstStyle/>
          <a:p>
            <a:pPr algn="ctr"/>
            <a:r>
              <a:rPr lang="cs-CZ" sz="3600" b="1" dirty="0" smtClean="0">
                <a:latin typeface="Tw Cen MT"/>
              </a:rPr>
              <a:t/>
            </a:r>
            <a:br>
              <a:rPr lang="cs-CZ" sz="3600" b="1" dirty="0" smtClean="0">
                <a:latin typeface="Tw Cen MT"/>
              </a:rPr>
            </a:br>
            <a:r>
              <a:rPr lang="cs-CZ" sz="3600" b="1" dirty="0" smtClean="0">
                <a:latin typeface="Tw Cen MT"/>
              </a:rPr>
              <a:t>SPOLEK ČEŠTINA NA ISLANDU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609480" y="2270233"/>
            <a:ext cx="10972440" cy="2645853"/>
          </a:xfrm>
        </p:spPr>
        <p:txBody>
          <a:bodyPr/>
          <a:lstStyle/>
          <a:p>
            <a:pPr fontAlgn="t"/>
            <a:r>
              <a:rPr lang="cs-CZ" sz="1800" dirty="0" smtClean="0">
                <a:latin typeface="+mj-lt"/>
              </a:rPr>
              <a:t>Spolek </a:t>
            </a:r>
            <a:r>
              <a:rPr lang="cs-CZ" sz="1800" dirty="0">
                <a:latin typeface="+mj-lt"/>
              </a:rPr>
              <a:t>Čeština na Islandu (ČENI) funguje v Reykjavíku od roku 2011. </a:t>
            </a:r>
            <a:endParaRPr lang="cs-CZ" sz="1800" dirty="0" smtClean="0">
              <a:latin typeface="+mj-lt"/>
            </a:endParaRPr>
          </a:p>
          <a:p>
            <a:pPr fontAlgn="t"/>
            <a:r>
              <a:rPr lang="cs-CZ" sz="1800" dirty="0" smtClean="0">
                <a:latin typeface="+mj-lt"/>
              </a:rPr>
              <a:t>Jeho </a:t>
            </a:r>
            <a:r>
              <a:rPr lang="cs-CZ" sz="1800" dirty="0">
                <a:latin typeface="+mj-lt"/>
              </a:rPr>
              <a:t>hlavní a dlouhodobě nejvýznamnější aktivitou je pravidelná výuka češtiny určená bilingvním dětem žijícím trvale na Islandu v rodinách s jedním nebo oběma českými rodiči. </a:t>
            </a:r>
            <a:endParaRPr lang="cs-CZ" sz="1800" dirty="0" smtClean="0">
              <a:latin typeface="+mj-lt"/>
            </a:endParaRPr>
          </a:p>
          <a:p>
            <a:pPr fontAlgn="t"/>
            <a:r>
              <a:rPr lang="cs-CZ" sz="1800" dirty="0" smtClean="0">
                <a:latin typeface="+mj-lt"/>
              </a:rPr>
              <a:t>Během </a:t>
            </a:r>
            <a:r>
              <a:rPr lang="cs-CZ" sz="1800" dirty="0">
                <a:latin typeface="+mj-lt"/>
              </a:rPr>
              <a:t>výuky se děti ve věku 0–16 let zábavnou formou, za využití aktivizačních metod a za vedení zkušených českých lektorek učí ve dvou věkových skupinách rozvíjet komunikační dovednosti v českém jazyce, čtení, psaní a </a:t>
            </a:r>
            <a:r>
              <a:rPr lang="cs-CZ" sz="1800" dirty="0" smtClean="0">
                <a:latin typeface="+mj-lt"/>
              </a:rPr>
              <a:t>získávají </a:t>
            </a:r>
            <a:r>
              <a:rPr lang="cs-CZ" sz="1800" dirty="0">
                <a:latin typeface="+mj-lt"/>
              </a:rPr>
              <a:t>tak přístup ke kulturnímu dědictví</a:t>
            </a:r>
            <a:r>
              <a:rPr lang="cs-CZ" sz="1800" dirty="0" smtClean="0">
                <a:latin typeface="+mj-lt"/>
              </a:rPr>
              <a:t>.</a:t>
            </a:r>
          </a:p>
          <a:p>
            <a:pPr fontAlgn="t"/>
            <a:r>
              <a:rPr lang="cs-CZ" sz="1800" dirty="0" smtClean="0">
                <a:latin typeface="+mj-lt"/>
              </a:rPr>
              <a:t> </a:t>
            </a:r>
            <a:r>
              <a:rPr lang="cs-CZ" sz="1800" dirty="0">
                <a:latin typeface="+mj-lt"/>
              </a:rPr>
              <a:t>Spolek také připravuje bilingvní děti na srovnávací zkoušky z češtiny při vstupu na střední školy.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89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80" y="596701"/>
            <a:ext cx="10972440" cy="498598"/>
          </a:xfrm>
        </p:spPr>
        <p:txBody>
          <a:bodyPr/>
          <a:lstStyle/>
          <a:p>
            <a:pPr algn="ctr"/>
            <a:r>
              <a:rPr lang="cs-CZ" sz="3600" b="1" dirty="0">
                <a:latin typeface="Tw Cen MT"/>
              </a:rPr>
              <a:t>SPOLEK ČEŠTINA NA ISLANDU</a:t>
            </a:r>
            <a:endParaRPr lang="cs-CZ" sz="3600" dirty="0">
              <a:latin typeface="Tw Cen M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609480" y="1263302"/>
            <a:ext cx="10972440" cy="3127010"/>
          </a:xfrm>
        </p:spPr>
        <p:txBody>
          <a:bodyPr/>
          <a:lstStyle/>
          <a:p>
            <a:pPr fontAlgn="t"/>
            <a:r>
              <a:rPr lang="cs-CZ" sz="1800" dirty="0"/>
              <a:t>ČENI mimoto pořádá pravidelné tvořivé a sportovní akce či oslavy spojené s českými kalendářními svátky. </a:t>
            </a:r>
            <a:r>
              <a:rPr lang="cs-CZ" sz="1800" dirty="0" smtClean="0"/>
              <a:t>Častými </a:t>
            </a:r>
            <a:r>
              <a:rPr lang="cs-CZ" sz="1800" dirty="0"/>
              <a:t>setkáními utužuje a podporuje kolektiv Čechů, kteří se na Island dočasně nebo natrvalo přistěhovali, snaží se poskytovat poradenství a informace v problematice bilingvní výchovy děti – a to nejen v rámci české komunity v Reykjavíku, ale vůbec celého </a:t>
            </a:r>
            <a:r>
              <a:rPr lang="cs-CZ" sz="1800" dirty="0" smtClean="0"/>
              <a:t>Islandu.</a:t>
            </a:r>
          </a:p>
          <a:p>
            <a:pPr fontAlgn="t"/>
            <a:r>
              <a:rPr lang="cs-CZ" sz="1800" dirty="0" smtClean="0"/>
              <a:t> </a:t>
            </a:r>
            <a:r>
              <a:rPr lang="cs-CZ" sz="1800" dirty="0"/>
              <a:t>Zástupci ČENI se několikrát do roka účastní konferencí a kulturních sešlostí, na nichž činnost ČENI, potažmo češtinu a českou kulturu jako takovou prezentují široké mnohojazyčné veřejnosti.</a:t>
            </a:r>
          </a:p>
          <a:p>
            <a:pPr fontAlgn="t"/>
            <a:r>
              <a:rPr lang="cs-CZ" sz="1800" dirty="0"/>
              <a:t>Spolek shromáždil do České knihovny na Islandu více než 1100 především dětských knih, spolupracuje s mnoha institucemi v České republice, na Islandu a ve světě a spoluorganizuje mezinárodní soutěž Český Honza pro české děti žijící trvale ve světě</a:t>
            </a:r>
            <a:r>
              <a:rPr lang="cs-CZ" sz="1800" dirty="0" smtClean="0"/>
              <a:t>.</a:t>
            </a:r>
          </a:p>
          <a:p>
            <a:pPr fontAlgn="t"/>
            <a:r>
              <a:rPr lang="cs-CZ" sz="1800" dirty="0" smtClean="0"/>
              <a:t>Měly jsme možnost setkat se osobně s Lenkou Ptáčkovou a Zdenou Motlovou, českými pedagožkami, které působí v mateřské škole v Reykjavíku již 20 let a jsou ve spolku ČENI velmi aktivní.</a:t>
            </a:r>
            <a:endParaRPr lang="cs-CZ" sz="1800" dirty="0"/>
          </a:p>
        </p:txBody>
      </p:sp>
      <p:pic>
        <p:nvPicPr>
          <p:cNvPr id="4" name="obrázek 1" descr="Lenka Ptacnikova player profile - ChessBase Play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48" y="4435112"/>
            <a:ext cx="1809750" cy="216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3" descr="Popis není dostupný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63" y="4435112"/>
            <a:ext cx="2308071" cy="2162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0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913680" y="618480"/>
            <a:ext cx="10363320" cy="15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Mateřská škola Sólborg v Isofjordoru 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913680" y="2367000"/>
            <a:ext cx="10362600" cy="342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Mateřská škola  sólborg byla otevřena 1. Února 1998.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Vznikla sloučením dvou školek - hlíðarskjól a skólaskjól .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Mateřská  škola sólborg má nyní pět oddělení, z nichž čtyři fungují v prostorách mateřské školy  ale nejstarší děi sdílejí prostory s hudební školou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 ODDĚLENÍ Jsou rozdělena podle věku - dvě oddělení mají nejmladší děti , dvě oddělení 3 – 4  leté děti a jedno oddělení pro děti starší pěti let</a:t>
            </a:r>
            <a:r>
              <a:rPr lang="cs-CZ" sz="20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. 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</p:txBody>
      </p:sp>
      <p:pic>
        <p:nvPicPr>
          <p:cNvPr id="195" name="Obrázek 194"/>
          <p:cNvPicPr/>
          <p:nvPr/>
        </p:nvPicPr>
        <p:blipFill>
          <a:blip r:embed="rId2"/>
          <a:stretch/>
        </p:blipFill>
        <p:spPr>
          <a:xfrm>
            <a:off x="7992000" y="1512000"/>
            <a:ext cx="2952000" cy="1998360"/>
          </a:xfrm>
          <a:prstGeom prst="rect">
            <a:avLst/>
          </a:prstGeom>
          <a:ln>
            <a:noFill/>
          </a:ln>
        </p:spPr>
      </p:pic>
      <p:pic>
        <p:nvPicPr>
          <p:cNvPr id="196" name="Obrázek 195"/>
          <p:cNvPicPr/>
          <p:nvPr/>
        </p:nvPicPr>
        <p:blipFill>
          <a:blip r:embed="rId3"/>
          <a:stretch/>
        </p:blipFill>
        <p:spPr>
          <a:xfrm>
            <a:off x="4298760" y="4950360"/>
            <a:ext cx="3333240" cy="190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Obrázek 196"/>
          <p:cNvPicPr/>
          <p:nvPr/>
        </p:nvPicPr>
        <p:blipFill>
          <a:blip r:embed="rId2"/>
          <a:stretch/>
        </p:blipFill>
        <p:spPr>
          <a:xfrm>
            <a:off x="3056760" y="1145160"/>
            <a:ext cx="2985120" cy="2238840"/>
          </a:xfrm>
          <a:prstGeom prst="rect">
            <a:avLst/>
          </a:prstGeom>
          <a:ln>
            <a:noFill/>
          </a:ln>
        </p:spPr>
      </p:pic>
      <p:pic>
        <p:nvPicPr>
          <p:cNvPr id="198" name="Obrázek 197"/>
          <p:cNvPicPr/>
          <p:nvPr/>
        </p:nvPicPr>
        <p:blipFill>
          <a:blip r:embed="rId3"/>
          <a:stretch/>
        </p:blipFill>
        <p:spPr>
          <a:xfrm>
            <a:off x="5657760" y="3096000"/>
            <a:ext cx="3494520" cy="262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913680" y="618480"/>
            <a:ext cx="10363320" cy="13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Mateřská škola V DUCHU FILOSOFIE REGGIO EMILIA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940680" y="2367000"/>
            <a:ext cx="10362600" cy="384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Průkopníkem této ideologie byl učitel a psycholog Loris Malaguzzi </a:t>
            </a:r>
            <a:endParaRPr lang="cs-CZ" sz="18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Mateřská škola byla postavena po skončení druhé světové války. Hlavní myšlenkou bylo, aby děti byly lépe chráněny demokracií než jejich generace. Proto je demokracie silnou součástí Reggiovy výchovy</a:t>
            </a:r>
            <a:endParaRPr lang="cs-CZ" sz="18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Loris Malaguzzi byl fascinován silou a optimismem zakladatelek a rozhodl se s nimi školku založit. Do té doby měla církev monopol vzdělávání. Školy Reggio proto musely prokázat svou hodnotu a že jsou potřebné. Školky okamžitě začaly pracovat na určitých tematických projektech a využívaly k tomu kreativní práci. Dnes se školám v Reggiu dostává zasloužené pozornosti po celém světě a v roce 1991 časopis Newsweek označil školku Diana v Reggio Emilia za nejlepší školku na světě</a:t>
            </a:r>
            <a:r>
              <a:rPr lang="cs-CZ" sz="21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.</a:t>
            </a:r>
            <a:endParaRPr lang="cs-CZ" sz="21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2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913680" y="618480"/>
            <a:ext cx="10363320" cy="92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4 STUPNĚ VZDĚLÁVÁNÍ NA ISLANDU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913680" y="2367000"/>
            <a:ext cx="10362600" cy="342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Předškolní: 2-5 let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Povinná školní docházka: 6-16 let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Střední vzdělávání: 16-19 let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Univerzity: od 19/20 let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913680" y="1368000"/>
            <a:ext cx="10362600" cy="44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500" lnSpcReduction="10000"/>
          </a:bodyPr>
          <a:lstStyle/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Role učitele v této mateřské škole je naslouchat a snažit se vidět, jakým směrem se dítě ubírá a podporovat dítě v tomto směru</a:t>
            </a:r>
            <a:endParaRPr lang="cs-CZ" sz="21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Hlavním cílem je povzbudit dítě, aby využívalo všechny své smysly a  rozvíjet kreativního myšlení u dětí.  Musíme se naučit projevovat respekt jeden k druhému a přijímat rozmanitost</a:t>
            </a:r>
            <a:endParaRPr lang="cs-CZ" sz="21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V ideologii mateřských škol fungujících v duchu Reggio Emilia se tvrdí, že ve školkách se na vzdělávání účastní tři důležité aspekty -  učitel, žák a životní prostředí.</a:t>
            </a:r>
            <a:endParaRPr lang="cs-CZ" sz="21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Ve školách, které fungují v duchu Reggio Emilia, se s dětmi, i velmi malými, hodně diskutuje  kladou se otevřené otázky – co – jak – proč. Otevřené otázky povzbuzují děti k hledání odpovědí.Musí jim být poskytnut dostatek času na přemýšlení a hledání odpovědí. Prostředí mateřské školy  by mělo být takové, aby podněcovalo a vedlo ke kreativnímu myšlení.</a:t>
            </a:r>
            <a:endParaRPr lang="cs-CZ" sz="21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Děti se učí vnímat složitost, reflektovat a zaujmout stanovisko. Tímto způsobem se formuje kritické myšlení.</a:t>
            </a:r>
            <a:endParaRPr lang="cs-CZ" sz="21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21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21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2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Zástupný symbol pro obsah 3"/>
          <p:cNvPicPr/>
          <p:nvPr/>
        </p:nvPicPr>
        <p:blipFill>
          <a:blip r:embed="rId2"/>
          <a:stretch/>
        </p:blipFill>
        <p:spPr>
          <a:xfrm>
            <a:off x="0" y="167760"/>
            <a:ext cx="7902360" cy="5267880"/>
          </a:xfrm>
          <a:prstGeom prst="rect">
            <a:avLst/>
          </a:prstGeom>
          <a:ln>
            <a:noFill/>
          </a:ln>
        </p:spPr>
      </p:pic>
      <p:pic>
        <p:nvPicPr>
          <p:cNvPr id="203" name="Obrázek 4"/>
          <p:cNvPicPr/>
          <p:nvPr/>
        </p:nvPicPr>
        <p:blipFill>
          <a:blip r:embed="rId3"/>
          <a:stretch/>
        </p:blipFill>
        <p:spPr>
          <a:xfrm>
            <a:off x="6310440" y="3015720"/>
            <a:ext cx="5759640" cy="384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/>
        </p:blipFill>
        <p:spPr>
          <a:xfrm>
            <a:off x="733680" y="280080"/>
            <a:ext cx="5759640" cy="3841200"/>
          </a:xfrm>
          <a:prstGeom prst="rect">
            <a:avLst/>
          </a:prstGeom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/>
          <a:stretch/>
        </p:blipFill>
        <p:spPr>
          <a:xfrm>
            <a:off x="5726846" y="2296662"/>
            <a:ext cx="5759640" cy="3841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3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521168" y="5560091"/>
            <a:ext cx="10362600" cy="3381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2" descr="https://scontent.xx.fbcdn.net/v/t1.15752-9/p403x403/247390899_575815263476550_4001086632242134179_n.jpg?_nc_cat=103&amp;ccb=1-5&amp;_nc_sid=aee45a&amp;_nc_ohc=8Uauvbl9zgMAX90p-77&amp;_nc_ad=z-m&amp;_nc_cid=0&amp;_nc_ht=scontent.xx&amp;oh=15978dc95e2b03bc33e5a5d1c00fc028&amp;oe=61C14E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462325"/>
            <a:ext cx="4280677" cy="197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content.xx.fbcdn.net/v/t1.15752-9/p403x403/246948506_4119881018115559_852941122385350385_n.jpg?_nc_cat=111&amp;ccb=1-5&amp;_nc_sid=aee45a&amp;_nc_ohc=sdSZ4PLgKoAAX_4_ISU&amp;_nc_ad=z-m&amp;_nc_cid=0&amp;_nc_ht=scontent.xx&amp;oh=a0710f5cc82336958a05a867ebbcf7cc&amp;oe=619CA7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5" y="379589"/>
            <a:ext cx="4639129" cy="21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xx.fbcdn.net/v/t1.15752-9/p320x320/246780673_268602851781549_2582163391009098538_n.jpg?_nc_cat=109&amp;ccb=1-5&amp;_nc_sid=aee45a&amp;_nc_ohc=Xgt95S0ynKYAX9koWHN&amp;_nc_ad=z-m&amp;_nc_cid=0&amp;_nc_ht=scontent.xx&amp;oh=b07dcf1d1e08a152f8d3f96255c5f06f&amp;oe=619CB8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3" y="2521135"/>
            <a:ext cx="3048000" cy="41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xx.fbcdn.net/v/t1.15752-9/p403x403/247558495_450841139716829_178706749632657857_n.jpg?_nc_cat=101&amp;ccb=1-5&amp;_nc_sid=aee45a&amp;_nc_ohc=EX5uP71ITaYAX-GD0Ge&amp;_nc_ad=z-m&amp;_nc_cid=0&amp;_nc_ht=scontent.xx&amp;oh=270374055057048884866ee1fbb50cd5&amp;oe=61BF335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679905"/>
            <a:ext cx="51149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xx.fbcdn.net/v/t1.15752-9/p403x403/247122476_305126687756415_5230438331746838026_n.jpg?_nc_cat=104&amp;ccb=1-5&amp;_nc_sid=aee45a&amp;_nc_ohc=2wodzzInOggAX_Jg-e4&amp;_nc_ad=z-m&amp;_nc_cid=0&amp;_nc_ht=scontent.xx&amp;oh=d2d0cde8240af3f68759d60b5eb2def1&amp;oe=61C1A3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0" y="273600"/>
            <a:ext cx="3594389" cy="26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xx.fbcdn.net/v/t1.15752-9/p403x403/246974686_4820104394706640_1866709009862950110_n.jpg?_nc_cat=102&amp;ccb=1-5&amp;_nc_sid=aee45a&amp;_nc_ohc=aWXvk_XnGJMAX_Eg9CC&amp;_nc_ad=z-m&amp;_nc_cid=0&amp;_nc_ht=scontent.xx&amp;oh=e7db374a10f7b785983550625d7f09a0&amp;oe=61C1B7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50" y="509047"/>
            <a:ext cx="51149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.xx.fbcdn.net/v/t1.15752-9/s403x403/247447035_259658096097141_6011620463253430052_n.jpg?_nc_cat=101&amp;ccb=1-5&amp;_nc_sid=aee45a&amp;_nc_ohc=URwZ7-gdlawAX9UZNKr&amp;_nc_ad=z-m&amp;_nc_cid=0&amp;_nc_ht=scontent.xx&amp;oh=aa324e6247c4ac385e070b35ed128714&amp;oe=61C2179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7" y="3073137"/>
            <a:ext cx="2876550" cy="33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pis není dostupný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95" y="3455669"/>
            <a:ext cx="4167044" cy="33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ontent.xx.fbcdn.net/v/t1.15752-9/p320x320/247125951_854964938718175_4647731112728462952_n.jpg?_nc_cat=109&amp;ccb=1-5&amp;_nc_sid=aee45a&amp;_nc_ohc=dXztyE4rTzYAX_X8Inu&amp;_nc_ad=z-m&amp;_nc_cid=0&amp;_nc_ht=scontent.xx&amp;oh=45444f26db2e3300f721a440909237cd&amp;oe=61C2A4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6"/>
            <a:ext cx="3048000" cy="42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xx.fbcdn.net/v/t1.15752-9/p320x320/247569967_1284853545320496_2764439944818594652_n.jpg?_nc_cat=105&amp;ccb=1-5&amp;_nc_sid=aee45a&amp;_nc_ohc=_JEgPApFN6EAX9kQESY&amp;_nc_oc=AQn28RtYvIVcHDQBuv3vhob2e0tM0gOMX1i2BP-g8sHvNJnTBS9bR5gl5O9ZTNH7poXnjZPlp4Srev-Xf66xNnoQ&amp;_nc_ad=z-m&amp;_nc_cid=0&amp;_nc_ht=scontent.xx&amp;oh=0d0c2ddc99ae29d6700a1b54941b276e&amp;oe=61C19F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366"/>
            <a:ext cx="3048000" cy="68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xx.fbcdn.net/v/t1.15752-9/247558419_859696694735888_6942848358704525505_n.jpg?_nc_cat=110&amp;ccb=1-5&amp;_nc_sid=aee45a&amp;_nc_ohc=dSAynnWnLiMAX8H9IPZ&amp;_nc_ad=z-m&amp;_nc_cid=0&amp;_nc_ht=scontent.xx&amp;oh=166a1af196e779398c85145a61e3aadc&amp;oe=61C155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757"/>
            <a:ext cx="3048000" cy="273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.xx.fbcdn.net/v/t1.15752-9/248661801_378220877382846_4716927212894083_n.jpg?_nc_cat=110&amp;ccb=1-5&amp;_nc_sid=aee45a&amp;_nc_ohc=3WvvDRe9yvgAX-lW8W2&amp;_nc_ad=z-m&amp;_nc_cid=0&amp;_nc_ht=scontent.xx&amp;oh=d3fe466446c2912e4f1bd3c396675519&amp;oe=61C2A5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66"/>
            <a:ext cx="5908279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content.xx.fbcdn.net/v/t1.15752-9/p403x403/247903923_840308353274493_8862255768409950682_n.jpg?_nc_cat=106&amp;ccb=1-5&amp;_nc_sid=aee45a&amp;_nc_ohc=Vy2McrHpyukAX_4aF90&amp;_nc_ad=z-m&amp;_nc_cid=0&amp;_nc_ht=scontent.xx&amp;oh=9f5eb0739517a41b3bc37a5067f50489&amp;oe=61C24F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547154"/>
            <a:ext cx="5908279" cy="33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xx.fbcdn.net/v/t1.15752-9/p403x403/247729695_578235753478910_948100035276739832_n.jpg?_nc_cat=109&amp;ccb=1-5&amp;_nc_sid=aee45a&amp;_nc_ohc=jcEwlJOeMrEAX_ubz3K&amp;_nc_ad=z-m&amp;_nc_cid=0&amp;_nc_ht=scontent.xx&amp;oh=450a0d15832da9749a25d2d490623552&amp;oe=61BFEA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56" y="3119661"/>
            <a:ext cx="5624847" cy="363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xx.fbcdn.net/v/t1.15752-9/s640x640/247894360_233255375456461_2333577869833342716_n.jpg?_nc_cat=105&amp;ccb=1-5&amp;_nc_sid=aee45a&amp;_nc_ohc=Fk9mlqZXAaUAX-kz-T_&amp;_nc_oc=AQm10ZD78qEoexr1NYK5Nnrz9QctDyM6CU3JdOucxbDZPMoR4mA50Y0vkRyNbfPyIZ2leEIhdmkBMYfJaw6jcPPY&amp;_nc_ad=z-m&amp;_nc_cid=0&amp;_nc_ht=scontent.xx&amp;oh=ae66263d454211c8945d4092a385a0da&amp;oe=61BF7C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61" y="0"/>
            <a:ext cx="3663239" cy="67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.xx.fbcdn.net/v/t1.15752-9/p320x320/248422112_650096339729582_9162495714912469673_n.jpg?_nc_cat=106&amp;ccb=1-5&amp;_nc_sid=aee45a&amp;_nc_ohc=F-NC2JFV4U8AX9nJOzO&amp;_nc_ad=z-m&amp;_nc_cid=0&amp;_nc_ht=scontent.xx&amp;oh=1d883a232645e83049b04de39615b676&amp;oe=61C12E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" y="-18724"/>
            <a:ext cx="3048000" cy="67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content.xx.fbcdn.net/v/t1.15752-9/p320x320/247125960_1932898276891815_2573425867631821542_n.jpg?_nc_cat=111&amp;ccb=1-5&amp;_nc_sid=aee45a&amp;_nc_ohc=NqerwOOV0U0AX9Uvzpg&amp;_nc_ad=z-m&amp;_nc_cid=0&amp;_nc_ht=scontent.xx&amp;oh=1fbb266e1ae6c9b832dae79669a2e4dc&amp;oe=61C2DB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53" y="0"/>
            <a:ext cx="5403805" cy="31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913680" y="618480"/>
            <a:ext cx="10363320" cy="15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Reykjavík - školy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913680" y="1735560"/>
            <a:ext cx="10362600" cy="40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63 MŠ – provozuje je město samotné (5 600 dětí, věk 18 měsíců – 5 let)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18 nezávislých škol (1 000 dětí, 18m – 5 let)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550 dětí jsou hlídány asi 130 osobami (domácí péče) (6-18 měsíců)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36 povinných škol, které provozuje město (14 100 studentů, 6-16 let)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6 nezávislých povinných škol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Mimoškolní programy, centra pro mládež, mimoškolní program pro děti se speciálními potřebami, 4 speciální centra, letní aktivity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913680" y="618480"/>
            <a:ext cx="10363320" cy="15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Nová strategie VZDĚLÁVÁNÍ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913680" y="1660680"/>
            <a:ext cx="10362600" cy="412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5 klíčových faktorů islandského školství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Sociální dovednosti: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efektivně komunikovat s ostatními schopnost spolupráce, empatie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Sebevědomí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děti věří v sebe samotná, zdravé sebevědomí, disciplína, vytrvalost, vyhraněná silní identita, odolávat překážkám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Gramotnost: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znalost porozumění prostředí a společnosti, pochopení, dobrá znalost islandštiny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Kreativita: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tvořivá mysl a ruce, zvídavost, kritické myšlení, iniciativa, otevřené otázky, výzvy, podpora vlastní vůle dětí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Zdraví: 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fyzická zdatnost, psychická spokojenost, pohlavní zdraví, snaha zvýšit informovanost o provázanosti těla a duše,děti chodí 1x-2x ven (i když je velká zima),následně I hodně sportovních aktivit v povinném vzdělávání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913680" y="618480"/>
            <a:ext cx="10363320" cy="12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ISLAND – VZDĚLÁVÁNÍ V mš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913680" y="1872000"/>
            <a:ext cx="10362600" cy="48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Děti na Islandu tráví v MŠ 8-9 hodin 5x týdně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Do MŠ mohou chodit všechny děti bez ohledu na fyzické a mentální schopnosti, bez ohledu na kulturu a náboženství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Všechny MŠ jsou inkluzivní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Vzdělávání vychází z šesti hlavních pilířů</a:t>
            </a:r>
            <a:endParaRPr lang="cs-CZ" sz="20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Gramotnost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Udržitelnost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Zdraví a sociální zabezpečení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Demokracie a lidská práva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Rovnost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Kreativita</a:t>
            </a:r>
            <a:endParaRPr lang="cs-CZ" sz="1800" b="0" strike="noStrike" spc="-1">
              <a:latin typeface="Arial"/>
            </a:endParaRPr>
          </a:p>
          <a:p>
            <a:pPr marL="457200">
              <a:lnSpc>
                <a:spcPct val="120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  <a:p>
            <a:pPr marL="457200">
              <a:lnSpc>
                <a:spcPct val="12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913680" y="618480"/>
            <a:ext cx="10363320" cy="15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ZÁKLADNÍ INFORMACEO ŠKOLÁCH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913680" y="1944000"/>
            <a:ext cx="10362600" cy="384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Provoz 7:30-16:30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Většina zavřena v období letních prázdnin na 4 týdny, v každém sousedství školka otevřená celé léto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6 dnů v roce zavřeny kvůli vzdělávání personálu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Nepřímá činnost předškolních učitelů 7 hodin/týden, předškolních třídních učitelů 10 hodin/týden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2x ročně třídní schůzky ve večerních hodinách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Velikost tříd různá, ale většinou v 1 třídě jen děti stejného věku, 14-20 dětí ve věku 1-3 roky,  22-24 ve věku 3-6 let</a:t>
            </a:r>
            <a:endParaRPr lang="cs-CZ" sz="20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Většinou v budovách speciálně postavených pro tento účel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913680" y="223920"/>
            <a:ext cx="10363320" cy="12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Strategie speciálního vzdělávání 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913680" y="1656000"/>
            <a:ext cx="10362600" cy="44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cs-CZ" sz="1900" b="1" strike="noStrike" spc="-1">
                <a:solidFill>
                  <a:srgbClr val="000000"/>
                </a:solidFill>
                <a:latin typeface="Arial"/>
                <a:ea typeface="DejaVu Sans"/>
              </a:rPr>
              <a:t>Legislativa</a:t>
            </a:r>
            <a:r>
              <a:rPr lang="cs-CZ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: Zákon o mateřských školách, Zákon o ochraně dětí, Zákon o záležitostech lidí se zdravotním postižením, Úmluva o právech dítěte, Vize dané školky, raná péče, osnovy, inkluze</a:t>
            </a:r>
            <a:endParaRPr lang="cs-CZ" sz="19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Každá školka má dle potřeby speciálního pedagoga</a:t>
            </a:r>
            <a:endParaRPr lang="cs-CZ" sz="19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Podezření pedagoga, že se dítě správně nevyvíjí -&gt; rodičům -&gt; zažádání vedoucího spec vzdělávání -&gt;  vytvoření intervence a plán osnovy, vyhledání konzultanta ze SPC (v každé městské části), popř. odborné vyšetření (logopedie,...) -&gt; výsledky -&gt; setkání zástupců MŠ a rodičů &gt; revize individ vzdělávacího plánu -&gt; možno požádat o financování -&gt; možnost dalšího vyšetření</a:t>
            </a:r>
            <a:endParaRPr lang="cs-CZ" sz="19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3 školky působící jako poradci pro zbytek islandských školek (soustředí se na kombinované vady, autismus, hluché děti), většina těchto dětí v běžných MŠ</a:t>
            </a:r>
            <a:endParaRPr lang="cs-CZ" sz="19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19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913680" y="618480"/>
            <a:ext cx="10363320" cy="15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Vzdělávání dětí s autismem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013400" y="2376000"/>
            <a:ext cx="10362600" cy="342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Tým: rodiče, učitelé, odborníci z poradenského centra -&gt; tým pro každé dítě se vzdělávacími potřebami -&gt; vytváří individuální osnovy pro dítě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Dva vzdělávací postupy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ABA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Organizované učení (TEACCH)</a:t>
            </a: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cs-CZ" sz="1800" b="0" strike="noStrike" spc="-1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Financování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99"/>
              </a:spcBef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Děti vyžadující stálou asistenci (těžký autismus, slepota,...)-&gt; peníze na 4-9 hodin odborné asistence denně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99"/>
              </a:spcBef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Pravidelná asistence (PAS, dlouhodobé onemocnění, lehká MR, ADHD,..) -&gt; financováno z peněz, které MŠ dostává na jejich fungování (2000 euro měsíčně)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t/>
            </a:r>
            <a:br/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913680" y="618480"/>
            <a:ext cx="10363320" cy="15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MŠ V REJKJAVÍKU</a:t>
            </a:r>
            <a:r>
              <a:t/>
            </a:r>
            <a:br/>
            <a:r>
              <a:rPr lang="cs-CZ" sz="36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HJALLI</a:t>
            </a:r>
            <a:r>
              <a:rPr lang="cs-CZ" sz="3600" b="0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 MODEL 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913680" y="2367000"/>
            <a:ext cx="10362600" cy="342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Model Hjalli je vyučovací metoda pro mateřské a základní školy, kterou vytvořila a založila Margrét Pála Ólafsdóttir v roce 1989.</a:t>
            </a:r>
            <a:endParaRPr lang="cs-CZ" sz="18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Nyní je to nezávislá vědecká organizace Hjalli Ltd, která provozuje 18 mateřských škol a tři základní školy po celém Islandu.</a:t>
            </a:r>
            <a:endParaRPr lang="cs-CZ" sz="18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Celkový počet dětí v těchto školách je přes 2000 (a cca  450 zaměstnanců).</a:t>
            </a:r>
            <a:endParaRPr lang="cs-CZ" sz="1800" b="0" strike="noStrike" spc="-1">
              <a:latin typeface="Arial"/>
            </a:endParaRPr>
          </a:p>
          <a:p>
            <a:pPr marL="228600" indent="-2275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děti většinu školního dne pracují v malých skupinách jednotlivců. To slouží k tomu, aby se osvobodily od tradičních genderových rolí a stereotypního chování a aby se zajistilo, že se dívkám a chlapcům dostane rovnoměrné pozornosti a rovných příležitostí ve třídě.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179" name="Obrázek 178"/>
          <p:cNvPicPr/>
          <p:nvPr/>
        </p:nvPicPr>
        <p:blipFill>
          <a:blip r:embed="rId2"/>
          <a:stretch/>
        </p:blipFill>
        <p:spPr>
          <a:xfrm>
            <a:off x="8549280" y="45648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id="180" name="Obrázek 179"/>
          <p:cNvPicPr/>
          <p:nvPr/>
        </p:nvPicPr>
        <p:blipFill>
          <a:blip r:embed="rId3"/>
          <a:stretch/>
        </p:blipFill>
        <p:spPr>
          <a:xfrm>
            <a:off x="1205280" y="519480"/>
            <a:ext cx="2466720" cy="184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255</TotalTime>
  <Words>841</Words>
  <Application>Microsoft Office PowerPoint</Application>
  <PresentationFormat>Širokoúhlá obrazovka</PresentationFormat>
  <Paragraphs>107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26</vt:i4>
      </vt:variant>
    </vt:vector>
  </HeadingPairs>
  <TitlesOfParts>
    <vt:vector size="37" baseType="lpstr">
      <vt:lpstr>Arial</vt:lpstr>
      <vt:lpstr>DejaVu Sans</vt:lpstr>
      <vt:lpstr>Noto Sans Bold</vt:lpstr>
      <vt:lpstr>Noto Sans Regular</vt:lpstr>
      <vt:lpstr>Symbol</vt:lpstr>
      <vt:lpstr>Times New Roman</vt:lpstr>
      <vt:lpstr>Tw Cen MT</vt:lpstr>
      <vt:lpstr>Wingdings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SPOLEK ČEŠTINA NA ISLANDU </vt:lpstr>
      <vt:lpstr>SPOLEK ČEŠTINA NA ISLANDU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ISLANDSKÝ VZDĚLÁVACÍ SYSTÉM</dc:title>
  <dc:subject/>
  <dc:creator>skolka</dc:creator>
  <dc:description/>
  <cp:lastModifiedBy>skolka</cp:lastModifiedBy>
  <cp:revision>20</cp:revision>
  <dcterms:created xsi:type="dcterms:W3CDTF">2021-11-03T08:49:09Z</dcterms:created>
  <dcterms:modified xsi:type="dcterms:W3CDTF">2021-11-22T10:50:37Z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