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E67D-6A1E-4C2B-B04E-3927A66F4CBA}" type="datetimeFigureOut">
              <a:rPr lang="cs-CZ" smtClean="0"/>
              <a:pPr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A251-2F0E-4AFA-B0D3-2E855EF0FD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Švédsko 2020</a:t>
            </a:r>
            <a:br>
              <a:rPr lang="cs-CZ" sz="4000" dirty="0" smtClean="0"/>
            </a:br>
            <a:r>
              <a:rPr lang="cs-CZ" sz="4000" dirty="0" smtClean="0"/>
              <a:t> Göteborg -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International</a:t>
            </a:r>
            <a:r>
              <a:rPr lang="cs-CZ" sz="4000" dirty="0"/>
              <a:t> </a:t>
            </a:r>
            <a:r>
              <a:rPr lang="cs-CZ" sz="4000" dirty="0" err="1"/>
              <a:t>preschool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600" dirty="0" smtClean="0"/>
              <a:t>Karl </a:t>
            </a:r>
            <a:r>
              <a:rPr lang="cs-CZ" sz="3600" dirty="0" err="1"/>
              <a:t>Johansgatan</a:t>
            </a:r>
            <a:r>
              <a:rPr lang="cs-CZ" sz="3600" dirty="0"/>
              <a:t> 152 B, 414 51 Göteborg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36236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3_100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988840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07950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3_102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394472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544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3_102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3825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3_102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89" y="1916832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6" y="123825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20200304_094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3394472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880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4_095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394472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719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8157" y="1916832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9" y="82848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5760640" cy="3384376"/>
          </a:xfrm>
        </p:spPr>
      </p:pic>
      <p:sp>
        <p:nvSpPr>
          <p:cNvPr id="7" name="TextovéPole 6"/>
          <p:cNvSpPr txBox="1"/>
          <p:nvPr/>
        </p:nvSpPr>
        <p:spPr>
          <a:xfrm>
            <a:off x="2195736" y="22048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Děkujeme za pozornost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47403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5759"/>
            <a:ext cx="5534025" cy="14763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cs-CZ" dirty="0" smtClean="0"/>
              <a:t>   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400" dirty="0" smtClean="0"/>
              <a:t>Mateřská škola se nachází v okrajové části Göteborgu </a:t>
            </a:r>
          </a:p>
          <a:p>
            <a:r>
              <a:rPr lang="cs-CZ" sz="2400" dirty="0" smtClean="0"/>
              <a:t>Mateřskou školu navštěvuje 82 dětí, všechny děti jsou s odlišným mateřským jazykem</a:t>
            </a:r>
          </a:p>
          <a:p>
            <a:r>
              <a:rPr lang="cs-CZ" sz="2400" dirty="0" smtClean="0"/>
              <a:t>Provoz mateřské školy je od 6:00 do 17:00, otevřeno je vždy dle potřeb rodičů</a:t>
            </a:r>
          </a:p>
          <a:p>
            <a:r>
              <a:rPr lang="cs-CZ" sz="2400" dirty="0" smtClean="0"/>
              <a:t>Mateřská škola je určena pro děti od 1 do 6 let, poslední rok v mateřské škole je povinný, a to na 15 hodin týdně (3 dny 5 hodin)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23825"/>
            <a:ext cx="5534025" cy="14763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916832"/>
            <a:ext cx="8229600" cy="4525963"/>
          </a:xfrm>
        </p:spPr>
        <p:txBody>
          <a:bodyPr/>
          <a:lstStyle/>
          <a:p>
            <a:r>
              <a:rPr lang="cs-CZ" sz="2400" dirty="0" smtClean="0"/>
              <a:t>Do mateřské školy jsou příjmány děti, jejichž rodiče jsou oba zaměstnáni, nebo navštěvují jazykový kurz švédštiny pro cizince</a:t>
            </a:r>
          </a:p>
          <a:p>
            <a:r>
              <a:rPr lang="cs-CZ" sz="2400" dirty="0" smtClean="0"/>
              <a:t>Školné platí pouze děti, jejichž rodiče mají plat nad životní minimum, výše školného je závislá na výši platu</a:t>
            </a:r>
          </a:p>
          <a:p>
            <a:r>
              <a:rPr lang="cs-CZ" sz="2400" dirty="0" smtClean="0"/>
              <a:t>Děti ze sociálně slabších rodin mají mateřskou školu včetně stravy zdarma</a:t>
            </a:r>
          </a:p>
          <a:p>
            <a:r>
              <a:rPr lang="cs-CZ" sz="2400" dirty="0" smtClean="0"/>
              <a:t>Ve škole jsou 2 vyučující jazyky- angličtina a švédština, zároveň je podporován, dle možností, mateřský jazyk dětí</a:t>
            </a:r>
          </a:p>
          <a:p>
            <a:r>
              <a:rPr lang="cs-CZ" sz="2400" dirty="0" smtClean="0"/>
              <a:t>Na třídách je různý počet dětí , dle věku</a:t>
            </a:r>
          </a:p>
          <a:p>
            <a:r>
              <a:rPr lang="cs-CZ" sz="2400" dirty="0" smtClean="0"/>
              <a:t>U dětí od 1-3 </a:t>
            </a:r>
            <a:r>
              <a:rPr lang="cs-CZ" sz="2400" dirty="0"/>
              <a:t>j</a:t>
            </a:r>
            <a:r>
              <a:rPr lang="cs-CZ" sz="2400" dirty="0" smtClean="0"/>
              <a:t>sou je na 9 dětí 3 dospělí (2 učitelé a 1 asistent)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 dětí od 3 let jsou na třídách 3 pedagogičtí pracovníci na </a:t>
            </a:r>
            <a:r>
              <a:rPr lang="cs-CZ" sz="2400" dirty="0" err="1" smtClean="0"/>
              <a:t>max</a:t>
            </a:r>
            <a:r>
              <a:rPr lang="cs-CZ" sz="2400" dirty="0" smtClean="0"/>
              <a:t> 16 dětí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školní docházka ve Švédsku je zavedena pro děti od sedmi let a trvá deset </a:t>
            </a:r>
            <a:r>
              <a:rPr lang="cs-CZ" sz="2400" dirty="0" smtClean="0"/>
              <a:t>let </a:t>
            </a:r>
          </a:p>
          <a:p>
            <a:r>
              <a:rPr lang="cs-CZ" sz="2400" dirty="0" smtClean="0"/>
              <a:t>Podle </a:t>
            </a:r>
            <a:r>
              <a:rPr lang="cs-CZ" sz="2400" dirty="0"/>
              <a:t>základního dokumentu, jímž se řídí vzdělání ve Švédsku, </a:t>
            </a:r>
            <a:r>
              <a:rPr lang="cs-CZ" sz="2400" i="1" dirty="0"/>
              <a:t>Zákona o vzdělání</a:t>
            </a:r>
            <a:r>
              <a:rPr lang="cs-CZ" sz="2400" dirty="0"/>
              <a:t> (</a:t>
            </a:r>
            <a:r>
              <a:rPr lang="cs-CZ" sz="2400" dirty="0" err="1"/>
              <a:t>Education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2011), mají všechny děti od jednoho do šesti let nejen právo na předškolní vzdělávání, ale také na podporu v případě speciálních </a:t>
            </a:r>
            <a:r>
              <a:rPr lang="cs-CZ" sz="2400" dirty="0" smtClean="0"/>
              <a:t>potřeb</a:t>
            </a:r>
          </a:p>
          <a:p>
            <a:r>
              <a:rPr lang="cs-CZ" sz="2400" dirty="0" smtClean="0"/>
              <a:t>Do mateřských škol chodí asi 96% dětí</a:t>
            </a:r>
          </a:p>
          <a:p>
            <a:r>
              <a:rPr lang="cs-CZ" sz="2400" dirty="0"/>
              <a:t>Děti se SVP mají při umísťování do předškolních zařízení </a:t>
            </a:r>
            <a:r>
              <a:rPr lang="cs-CZ" sz="2400" dirty="0" smtClean="0"/>
              <a:t>přednost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3825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637112"/>
          </a:xfrm>
        </p:spPr>
        <p:txBody>
          <a:bodyPr>
            <a:noAutofit/>
          </a:bodyPr>
          <a:lstStyle/>
          <a:p>
            <a:r>
              <a:rPr lang="cs-CZ" sz="2400" dirty="0" smtClean="0"/>
              <a:t>Kromě </a:t>
            </a:r>
            <a:r>
              <a:rPr lang="cs-CZ" sz="2400" dirty="0"/>
              <a:t>veřejných </a:t>
            </a:r>
            <a:r>
              <a:rPr lang="cs-CZ" sz="2400" dirty="0" smtClean="0"/>
              <a:t>škol </a:t>
            </a:r>
            <a:r>
              <a:rPr lang="cs-CZ" sz="2400" dirty="0"/>
              <a:t>existuje i síť soukromých (ve švédštině nazývaných nezávislých) mateřských škol, ale i ty jsou od 90. let finančně podporované státem a řídí se jednotnými </a:t>
            </a:r>
            <a:r>
              <a:rPr lang="cs-CZ" sz="2400" dirty="0" smtClean="0"/>
              <a:t>osnovami</a:t>
            </a:r>
            <a:endParaRPr lang="cs-CZ" sz="2400" dirty="0"/>
          </a:p>
          <a:p>
            <a:r>
              <a:rPr lang="cs-CZ" sz="2400" dirty="0"/>
              <a:t>Předškolní osnovy </a:t>
            </a:r>
            <a:r>
              <a:rPr lang="cs-CZ" sz="2400" dirty="0" smtClean="0"/>
              <a:t>lze </a:t>
            </a:r>
            <a:r>
              <a:rPr lang="cs-CZ" sz="2400" dirty="0"/>
              <a:t>upravovat podle momentálních potřeb jednotlivých </a:t>
            </a:r>
            <a:r>
              <a:rPr lang="cs-CZ" sz="2400" dirty="0" smtClean="0"/>
              <a:t>dětí</a:t>
            </a:r>
          </a:p>
          <a:p>
            <a:r>
              <a:rPr lang="cs-CZ" sz="2400" dirty="0" smtClean="0"/>
              <a:t>Individuální </a:t>
            </a:r>
            <a:r>
              <a:rPr lang="cs-CZ" sz="2400" dirty="0"/>
              <a:t>plány stanovují učitelé ve spolupráci s rodiči a ze zákona jsou pravidelně vyhodnocovány, když dítě dosáhne věku tří, šesti a devíti </a:t>
            </a:r>
            <a:r>
              <a:rPr lang="cs-CZ" sz="2400" dirty="0" smtClean="0"/>
              <a:t>let </a:t>
            </a:r>
            <a:endParaRPr lang="cs-CZ" sz="2400" dirty="0"/>
          </a:p>
          <a:p>
            <a:r>
              <a:rPr lang="cs-CZ" sz="2400" dirty="0"/>
              <a:t>Od roku 2013 je stanovena profesionální pedagogická kvalifikace i pro učitele předškolních </a:t>
            </a:r>
            <a:r>
              <a:rPr lang="cs-CZ" sz="2400" dirty="0" smtClean="0"/>
              <a:t>zařízení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7950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371" y="1772816"/>
            <a:ext cx="8219256" cy="4853136"/>
          </a:xfrm>
        </p:spPr>
        <p:txBody>
          <a:bodyPr>
            <a:noAutofit/>
          </a:bodyPr>
          <a:lstStyle/>
          <a:p>
            <a:r>
              <a:rPr lang="cs-CZ" sz="2400" dirty="0"/>
              <a:t>Hlavní výzvou pro předškolní výchovu ve Švédsku bude i nadále etnická různorodost populace a skutečnost, že pro velkou část dětí není švédština mateřským jazykem, takže jejich inkluze do vzdělávání bude vyžadovat zvláštní péči a značné finanční </a:t>
            </a:r>
            <a:r>
              <a:rPr lang="cs-CZ" sz="2400" dirty="0" smtClean="0"/>
              <a:t>prostředky </a:t>
            </a:r>
          </a:p>
          <a:p>
            <a:r>
              <a:rPr lang="cs-CZ" sz="2400" dirty="0" smtClean="0"/>
              <a:t>Práce s dětmi s OMJ je tak přirozenou součástí výuky</a:t>
            </a:r>
            <a:endParaRPr lang="cs-CZ" sz="2400" dirty="0"/>
          </a:p>
          <a:p>
            <a:r>
              <a:rPr lang="cs-CZ" sz="2400" dirty="0"/>
              <a:t>Ve vzdělávání je kladen velký důraz na svobodu jedince, rovnost mezi muži a ženami, </a:t>
            </a:r>
            <a:r>
              <a:rPr lang="cs-CZ" sz="2400" dirty="0" smtClean="0"/>
              <a:t>nediskriminování </a:t>
            </a:r>
            <a:r>
              <a:rPr lang="cs-CZ" sz="2400" dirty="0"/>
              <a:t>žáků z jiných zemí či s jiným náboženským vyznáním. To je zdůrazňováno ve výuce již v předškolním </a:t>
            </a:r>
            <a:r>
              <a:rPr lang="cs-CZ" sz="2400" dirty="0" smtClean="0"/>
              <a:t>vzdělávání</a:t>
            </a:r>
          </a:p>
          <a:p>
            <a:r>
              <a:rPr lang="cs-CZ" sz="2400" dirty="0" smtClean="0"/>
              <a:t>Děti se SVP jsou zařazovány pouze do běžných tříd, a to i u dětí s PAS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52802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Zástupný symbol pro obsah 25" descr="IMG_20200302_131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2310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400" b="1" dirty="0" smtClean="0"/>
              <a:t>Naše postřehy</a:t>
            </a:r>
          </a:p>
          <a:p>
            <a:r>
              <a:rPr lang="cs-CZ" sz="2400" dirty="0" smtClean="0"/>
              <a:t>Třídy jsou vybaveny velmi skromně</a:t>
            </a:r>
          </a:p>
          <a:p>
            <a:r>
              <a:rPr lang="cs-CZ" sz="2400" dirty="0" smtClean="0"/>
              <a:t>Děti velmi dobře zvládají dvojjazyčnou výuku, pomáhají jim i piktogramy a jednoduché znaky</a:t>
            </a:r>
          </a:p>
          <a:p>
            <a:r>
              <a:rPr lang="cs-CZ" sz="2400" dirty="0" smtClean="0"/>
              <a:t>Velký důraz je kladen na rovnoprávnost, toleranci a přátelství</a:t>
            </a:r>
          </a:p>
          <a:p>
            <a:r>
              <a:rPr lang="cs-CZ" sz="2400" dirty="0" smtClean="0"/>
              <a:t>Nesrovnatelně menší důraz je kladen na hygienu (nemyjí si ruce před svačinou, na třídě jeden malý záchod pro všechny, úklid zajišťuje po ukončení provozu externí firma)</a:t>
            </a:r>
          </a:p>
          <a:p>
            <a:r>
              <a:rPr lang="cs-CZ" sz="2400" dirty="0" smtClean="0"/>
              <a:t>Práce s dětmi s OMJ je opravdu přirozenou součástí výuky</a:t>
            </a:r>
          </a:p>
          <a:p>
            <a:r>
              <a:rPr lang="cs-CZ" sz="2400" dirty="0" smtClean="0"/>
              <a:t>Provoz školy vychází z potřeb rodičů</a:t>
            </a:r>
          </a:p>
          <a:p>
            <a:r>
              <a:rPr lang="cs-CZ" sz="2400" dirty="0" smtClean="0"/>
              <a:t>Každé tři měsíce hodnotí pedagogickou činnost inspekce</a:t>
            </a:r>
          </a:p>
          <a:p>
            <a:r>
              <a:rPr lang="cs-CZ" sz="2400" dirty="0" smtClean="0"/>
              <a:t>Jídlo pro mateřskou školu zajišťuje externí firma</a:t>
            </a:r>
          </a:p>
          <a:p>
            <a:r>
              <a:rPr lang="cs-CZ" sz="2400" dirty="0" smtClean="0"/>
              <a:t>Všichni zaměstnanci byli velmi pozitivní, dobré pracovní klima, vřelý vztah k dětem, ale opravdu bez dotyku, žádné mazlení</a:t>
            </a:r>
          </a:p>
          <a:p>
            <a:r>
              <a:rPr lang="cs-CZ" sz="2400" dirty="0" smtClean="0"/>
              <a:t>Dětem se velmi často říkalo prosím a děkuji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07950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0200303_094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3825"/>
            <a:ext cx="5534025" cy="1476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570</Words>
  <Application>Microsoft Office PowerPoint</Application>
  <PresentationFormat>Předvádění na obrazovce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 Švédsko 2020  Göteborg - The International preschool</vt:lpstr>
      <vt:lpstr>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Švédsko 2020  Göteborg - The International preschool</dc:title>
  <dc:creator>skolka</dc:creator>
  <cp:lastModifiedBy>Marek Třeštík</cp:lastModifiedBy>
  <cp:revision>15</cp:revision>
  <dcterms:created xsi:type="dcterms:W3CDTF">2020-03-10T08:45:00Z</dcterms:created>
  <dcterms:modified xsi:type="dcterms:W3CDTF">2020-09-04T08:32:52Z</dcterms:modified>
</cp:coreProperties>
</file>