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90" r:id="rId4"/>
    <p:sldId id="281" r:id="rId5"/>
    <p:sldId id="279" r:id="rId6"/>
    <p:sldId id="282" r:id="rId7"/>
    <p:sldId id="291" r:id="rId8"/>
    <p:sldId id="292" r:id="rId9"/>
    <p:sldId id="285" r:id="rId10"/>
    <p:sldId id="286" r:id="rId11"/>
    <p:sldId id="289" r:id="rId12"/>
    <p:sldId id="284" r:id="rId13"/>
    <p:sldId id="264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6A018F53-2466-4DD9-A59E-6F2C1975F03B}">
          <p14:sldIdLst>
            <p14:sldId id="256"/>
            <p14:sldId id="257"/>
            <p14:sldId id="290"/>
            <p14:sldId id="281"/>
            <p14:sldId id="279"/>
            <p14:sldId id="282"/>
            <p14:sldId id="291"/>
            <p14:sldId id="292"/>
            <p14:sldId id="285"/>
            <p14:sldId id="286"/>
            <p14:sldId id="289"/>
            <p14:sldId id="284"/>
            <p14:sldId id="26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Ivanecká" initials="MI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882" autoAdjust="0"/>
    <p:restoredTop sz="94660"/>
  </p:normalViewPr>
  <p:slideViewPr>
    <p:cSldViewPr snapToGrid="0">
      <p:cViewPr varScale="1">
        <p:scale>
          <a:sx n="72" d="100"/>
          <a:sy n="72" d="100"/>
        </p:scale>
        <p:origin x="624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667F56-A0C2-48E6-AA17-052F3FA019A4}" type="datetimeFigureOut">
              <a:rPr lang="cs-CZ" smtClean="0"/>
              <a:pPr/>
              <a:t>16.10.2022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4C4F76-B04D-4C5C-AFA2-2E6716987258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28047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231ECA-6767-4475-B4B4-7C12225FA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75D520-F3E1-4446-814C-5D85CF2D62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38D85-B636-411A-B2EC-77BF8D72C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F0B66-A636-4CB4-B946-27BC40646AE7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6F5B5-5F20-42E2-A0C8-CCB81E2C4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A3CEBB-5EA5-4F9C-9470-72C78B6E9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578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3D7FF-6D89-4A0B-B1EC-6CAC3521F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E223A-CCA3-4AD6-B7ED-152A4E25C8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D553E-FFA1-415D-A988-A1D6C4FC9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A229-1DC6-4DFC-B9BC-F6AD5CAF4248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1A5DB-DD37-4F81-9BEB-EAAAED773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44A35-1E9F-46B8-BB12-961D7C647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009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C2EBB-0CD9-4EBA-91AD-031FF2CB8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D44638-F60E-4BF8-93A5-A482EDA227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FDC2CE-68EB-45AF-A577-6CA849E2F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D9CED-1139-4149-92E2-C7AB7F355714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AEB813-8D0F-4031-8834-7E8C33F49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59625-B05C-4BE1-8EC4-487DDA291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159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11D5F-D10C-4E3B-94D3-BEBFDCDD2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40F39D-D7F1-49CA-9D59-D9E34DC067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48886F-B07A-4CAA-906C-E652CEEE2B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C1D634-7CC2-474F-AAC5-2BB6F01D2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5CC0E-7671-4F82-B8CF-C2B3F4DAF315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9673D3-A59C-4416-A123-C606FA43B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0D334F-ECCF-40D3-BC62-A42B042BF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396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4BE59-FF94-4C59-AE6B-32EDB8F9C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316367-0AE7-4E72-BAC9-C450CE3B82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ABE097-71E1-417B-9503-EFF5A02E6A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81AF44-E919-408D-8393-2A2DE5A042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4F36AF-0B47-4087-A659-39F2675306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9907E4E-E196-4FF1-91C9-1B0C7D23D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CC92A-1941-4558-9309-822B73E5211B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4C590D-19F6-471F-91CB-7078F0F6B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99A2722-177C-4FAF-92CD-7CF43E00B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53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E8621-A5B0-42F9-8076-D512DC4E4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B600CB-0FD6-4A36-A12A-065595EA96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B2FA2B-F637-431C-9181-54CFD7793D57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E38474-80D7-412B-AAA5-CA992493A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57E06D-7DE4-4194-A0B4-B9AB4AC79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29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5D6A17-AAEE-4099-A70A-F2528F8C6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9DE5A-A2D2-46A2-B03B-FA22707B3178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500F05-BFD6-41E4-B477-ABCC8DD67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94DFFD-F4E3-4AED-8B25-F0C25208A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122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20EA2-F58C-4111-B0F1-A99FBA11C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B95E9-CC42-464A-A01C-3DDF3187B4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E3C888-C5F0-41AF-B1E1-D3FD2E6B0D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1DDBA6-7567-440A-844D-E57DF52EA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2681C-F686-4EA6-8174-222607213346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C93E9-C251-4A86-9FC6-905A4EB3EC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565C9D-1B7C-40CE-9DB6-5BA69AE59D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2681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3C790-D85A-422C-B543-527D7791A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E055AEC-E9AA-490D-919F-CEDCA6538B0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5FB605-0CDE-4843-BC62-2FD5631182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8DB928-9344-4BBC-9BC4-3B1B3C379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FAEB32-C691-4458-B6C7-5A2EE61AE065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01E440-5228-41F8-A718-7217E0455C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FB4BC-FD7A-4E07-BDD1-DB82E9BA5F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7736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ABBC13-F769-4452-BA6E-752257031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87F07A-03E1-4561-9FF5-E468236905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14022-D694-44E3-A136-D4AF563BA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A685C-BE9E-4B31-953F-D7F9320E17F0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67CEC-080D-4C0E-96E6-32356D8FB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BEE13C-4FE5-48D5-9075-09DEFF749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6282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25F265-93E1-4846-8F08-B9B920CDEF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60E746-9241-4D87-B3A9-D84B137721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853D28-7351-4B90-BD0D-E77483FC9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6FD8AA-AC15-4D7D-A93B-0A66B18D33E7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390610-A684-4D44-AEA1-277618DCB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7C5A6F-7F31-4660-A7F2-1792633A8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99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BEB3041-460D-4E70-9A01-666B55DAF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6ADEBA-BA3F-4644-8EF6-DD35D22182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EF5158-08E1-4F53-8E52-3797286424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53E2F4-795F-4669-BF80-A4A33AA58D93}" type="datetime1">
              <a:rPr lang="en-US" smtClean="0"/>
              <a:pPr/>
              <a:t>10/16/2022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89BB3D-8080-485C-BF9D-6D885FD4F6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1A0F8-175D-4E57-AD82-E39D416DE1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C61B8D-70FA-4236-8513-350FC3884A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29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FD1163-8954-49A4-8CC5-6650AE0C2B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2475"/>
            <a:ext cx="9144000" cy="3277488"/>
          </a:xfrm>
        </p:spPr>
        <p:txBody>
          <a:bodyPr/>
          <a:lstStyle/>
          <a:p>
            <a:r>
              <a:rPr lang="cs-CZ" dirty="0"/>
              <a:t>Stáž Portugalsko, Faro</a:t>
            </a:r>
            <a:br>
              <a:rPr lang="cs-CZ" dirty="0"/>
            </a:br>
            <a:r>
              <a:rPr lang="cs-CZ" dirty="0" smtClean="0"/>
              <a:t>3. 10. 2022 – 7. 10. 2022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B92776-A07A-47DE-B886-80C032418B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9963"/>
            <a:ext cx="9144000" cy="2798072"/>
          </a:xfrm>
        </p:spPr>
        <p:txBody>
          <a:bodyPr>
            <a:normAutofit fontScale="85000" lnSpcReduction="20000"/>
          </a:bodyPr>
          <a:lstStyle/>
          <a:p>
            <a:endParaRPr lang="cs-CZ" dirty="0"/>
          </a:p>
          <a:p>
            <a:r>
              <a:rPr lang="cs-CZ" dirty="0" smtClean="0"/>
              <a:t>Mateřská škola se speciálními třídami DUHA Praha 5 – Košíře, Trojdílná 1117, příspěvková </a:t>
            </a:r>
            <a:r>
              <a:rPr lang="cs-CZ" dirty="0" smtClean="0"/>
              <a:t>organizace</a:t>
            </a:r>
          </a:p>
          <a:p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registrační číslo projektu: CZ.02.3.X/0.0/0.0/20_081/0018288</a:t>
            </a:r>
            <a:r>
              <a:rPr lang="cs-CZ" dirty="0"/>
              <a:t/>
            </a:r>
            <a:br>
              <a:rPr lang="cs-CZ" dirty="0"/>
            </a:br>
            <a:r>
              <a:rPr lang="cs-CZ" dirty="0" smtClean="0"/>
              <a:t>název projektu: Šablony </a:t>
            </a:r>
            <a:r>
              <a:rPr lang="cs-CZ" dirty="0"/>
              <a:t>III pro Mateřskou školu DUHA</a:t>
            </a:r>
            <a:endParaRPr lang="cs-CZ" dirty="0"/>
          </a:p>
          <a:p>
            <a:r>
              <a:rPr lang="cs-CZ" dirty="0"/>
              <a:t>Stážistky:</a:t>
            </a:r>
          </a:p>
          <a:p>
            <a:r>
              <a:rPr lang="cs-CZ" dirty="0" smtClean="0"/>
              <a:t>Mgr. Ludmila </a:t>
            </a:r>
            <a:r>
              <a:rPr lang="cs-CZ" dirty="0" smtClean="0"/>
              <a:t>MAŠKOVÁ</a:t>
            </a:r>
            <a:endParaRPr lang="cs-CZ" dirty="0"/>
          </a:p>
          <a:p>
            <a:r>
              <a:rPr lang="cs-CZ" dirty="0" smtClean="0"/>
              <a:t>Jana VÍTKOVÁ</a:t>
            </a:r>
            <a:endParaRPr lang="en-US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541705"/>
            <a:ext cx="4053774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34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F55FB-42E8-4F8D-A1A7-FBCDF5629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b="1" u="sng" dirty="0"/>
              <a:t>Rozdíly mezi českým a portugalským školstvím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04FA1D-62BC-4242-B323-A95882112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1478"/>
            <a:ext cx="10515600" cy="5101397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cs-CZ" sz="1800" b="1" u="sng" dirty="0"/>
              <a:t>Školství </a:t>
            </a:r>
            <a:r>
              <a:rPr lang="cs-CZ" sz="1800" u="sng" dirty="0"/>
              <a:t>v Portugalsku: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cs-CZ" sz="1800" dirty="0"/>
              <a:t>Velmi mnoho bilingvních a </a:t>
            </a:r>
            <a:r>
              <a:rPr lang="cs-CZ" sz="1800" dirty="0" err="1"/>
              <a:t>trilingvních</a:t>
            </a:r>
            <a:r>
              <a:rPr lang="cs-CZ" sz="1800" dirty="0"/>
              <a:t> dětí. Velký důraz na </a:t>
            </a:r>
            <a:r>
              <a:rPr lang="cs-CZ" sz="1800" b="1" dirty="0"/>
              <a:t>vzdělávání dětí s </a:t>
            </a:r>
            <a:r>
              <a:rPr lang="cs-CZ" sz="1800" b="1" dirty="0" smtClean="0"/>
              <a:t>OMJ, pyšní se 100% inkluzí</a:t>
            </a:r>
            <a:r>
              <a:rPr lang="cs-CZ" sz="1800" dirty="0" smtClean="0"/>
              <a:t>.</a:t>
            </a:r>
            <a:endParaRPr lang="cs-CZ" sz="1800" b="1" dirty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cs-CZ" sz="1800" dirty="0"/>
              <a:t> </a:t>
            </a:r>
            <a:r>
              <a:rPr lang="cs-CZ" sz="1800" b="1" dirty="0"/>
              <a:t>Anglický jazyk </a:t>
            </a:r>
            <a:r>
              <a:rPr lang="cs-CZ" sz="1800" dirty="0"/>
              <a:t>se děti učí již od 3 let.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cs-CZ" sz="1800" dirty="0"/>
              <a:t> Děti nastupují </a:t>
            </a:r>
            <a:r>
              <a:rPr lang="cs-CZ" sz="1800" b="1" dirty="0"/>
              <a:t>do ZŠ již v pěti </a:t>
            </a:r>
            <a:r>
              <a:rPr lang="cs-CZ" sz="1800" b="1" dirty="0" smtClean="0"/>
              <a:t>letech – v tomto vzdělávacím systému (polosoukromý systém)</a:t>
            </a:r>
            <a:r>
              <a:rPr lang="cs-CZ" sz="1800" dirty="0" smtClean="0"/>
              <a:t>. Ve státním systému nastupují od 6 let. Základní </a:t>
            </a:r>
            <a:r>
              <a:rPr lang="cs-CZ" sz="1800" dirty="0"/>
              <a:t>vzdělávání je rozděleno na cykly: 1.-4.třída, 5.-9. třída</a:t>
            </a:r>
            <a:r>
              <a:rPr lang="cs-CZ" sz="1800" dirty="0" smtClean="0"/>
              <a:t>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cs-CZ" sz="1800" dirty="0" smtClean="0"/>
              <a:t> Povinná docházka trvá 12 let a je rozdělena do několika cyklů.</a:t>
            </a:r>
            <a:endParaRPr lang="cs-CZ" sz="1800" dirty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cs-CZ" sz="1800" dirty="0"/>
              <a:t> Odpolední odpočinek je zařazený jen pro děti do 3-4 let.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cs-CZ" sz="1800" dirty="0"/>
              <a:t> </a:t>
            </a:r>
            <a:r>
              <a:rPr lang="cs-CZ" sz="1800" b="1" dirty="0"/>
              <a:t>Hodnocení dětí </a:t>
            </a:r>
            <a:r>
              <a:rPr lang="cs-CZ" sz="1800" dirty="0"/>
              <a:t>– nejprve interní hodnocení (diagnostika), následuje hodnocení tří rovin –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800" u="sng" dirty="0"/>
              <a:t>1) vlastní sebehodnocení 2) hodnocení spolužákem 3) hodnocení učitelem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cs-CZ" sz="1800" dirty="0"/>
              <a:t> Provoz mateřských škol je často od 8:30 do 19:00. Řízený program je od 9:00 do 16:30.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cs-CZ" sz="1800" dirty="0"/>
              <a:t> </a:t>
            </a:r>
            <a:r>
              <a:rPr lang="cs-CZ" sz="1800" b="1" dirty="0"/>
              <a:t>Ředitel si nevybírá do své školy učitele</a:t>
            </a:r>
            <a:r>
              <a:rPr lang="cs-CZ" sz="1800" dirty="0"/>
              <a:t>, rozhoduje ministerstvo školství podle bodového systému uchazečů. (Může se stát, že uchazeč dostane zaměstnání i více než 200 km od svého bydliště).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cs-CZ" sz="1800" dirty="0"/>
              <a:t> V některých školách si děti do školy nosí svojí </a:t>
            </a:r>
            <a:r>
              <a:rPr lang="cs-CZ" sz="1800" dirty="0" smtClean="0"/>
              <a:t>stravu, děti ani zaměstnanci se nepřezouvají.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800" dirty="0" smtClean="0"/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endParaRPr lang="cs-CZ" sz="1800" dirty="0"/>
          </a:p>
          <a:p>
            <a:pPr marL="0" indent="0">
              <a:buNone/>
            </a:pPr>
            <a:endParaRPr lang="cs-CZ" sz="1800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1669" y="1"/>
            <a:ext cx="3207027" cy="815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432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675861"/>
            <a:ext cx="10515600" cy="1014827"/>
          </a:xfrm>
        </p:spPr>
        <p:txBody>
          <a:bodyPr/>
          <a:lstStyle/>
          <a:p>
            <a:pPr algn="ctr"/>
            <a:r>
              <a:rPr lang="cs-CZ" b="1" dirty="0" smtClean="0"/>
              <a:t>Vzdělávací systém v Portugalsku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cs-CZ" sz="1800" dirty="0"/>
              <a:t>Základní vzdělání je povinné, bezplatné a trvá devět let. Je rozděleno do tří po sobě jdoucích cyklů (1. – 4. ročník, 5. a 6. ročník, 7.-9. ročník – odpovídá nižšímu sekundárnímu vzděláváními</a:t>
            </a:r>
            <a:r>
              <a:rPr lang="cs-CZ" sz="1800" dirty="0" smtClean="0"/>
              <a:t>)</a:t>
            </a:r>
          </a:p>
          <a:p>
            <a:pPr>
              <a:buFont typeface="Wingdings" panose="05000000000000000000" pitchFamily="2" charset="2"/>
              <a:buChar char="v"/>
            </a:pPr>
            <a:endParaRPr lang="cs-CZ" sz="1800" dirty="0"/>
          </a:p>
          <a:p>
            <a:pPr>
              <a:buFont typeface="Wingdings" panose="05000000000000000000" pitchFamily="2" charset="2"/>
              <a:buChar char="v"/>
            </a:pPr>
            <a:r>
              <a:rPr lang="cs-CZ" sz="1800" dirty="0"/>
              <a:t>Cíl kurikula – zajistit společné všeobecné základní vzdělání pro všechny prostřednictvím základních znalostí a dovedností, které umožni další </a:t>
            </a:r>
            <a:r>
              <a:rPr lang="cs-CZ" sz="1800" dirty="0" smtClean="0"/>
              <a:t>studium</a:t>
            </a:r>
          </a:p>
          <a:p>
            <a:pPr>
              <a:buFont typeface="Wingdings" panose="05000000000000000000" pitchFamily="2" charset="2"/>
              <a:buChar char="v"/>
            </a:pPr>
            <a:endParaRPr lang="cs-CZ" sz="1800" dirty="0"/>
          </a:p>
          <a:p>
            <a:pPr>
              <a:buFont typeface="Wingdings" panose="05000000000000000000" pitchFamily="2" charset="2"/>
              <a:buChar char="v"/>
            </a:pPr>
            <a:r>
              <a:rPr lang="cs-CZ" sz="1800" dirty="0"/>
              <a:t>Vyšší sekundární vzdělávání trvá tři roky (10. 11. a 12. ročník) a je organizován do různých typů </a:t>
            </a:r>
            <a:r>
              <a:rPr lang="cs-CZ" sz="1800" dirty="0" smtClean="0"/>
              <a:t>studia</a:t>
            </a:r>
          </a:p>
          <a:p>
            <a:pPr>
              <a:buFont typeface="Wingdings" panose="05000000000000000000" pitchFamily="2" charset="2"/>
              <a:buChar char="v"/>
            </a:pPr>
            <a:endParaRPr lang="cs-CZ" sz="1800" dirty="0"/>
          </a:p>
          <a:p>
            <a:pPr>
              <a:buFont typeface="Wingdings" panose="05000000000000000000" pitchFamily="2" charset="2"/>
              <a:buChar char="v"/>
            </a:pPr>
            <a:r>
              <a:rPr lang="cs-CZ" sz="1800" dirty="0"/>
              <a:t>Postsekundární ne vysokoškolské vzdělávání – vyučována prostřednictvím specializovaných kurzů (1 rok trvání, pro mládež starší 18 let, která ukončila 12 letou povinnou školní </a:t>
            </a:r>
            <a:r>
              <a:rPr lang="cs-CZ" sz="1800" dirty="0" smtClean="0"/>
              <a:t>docházku</a:t>
            </a:r>
          </a:p>
          <a:p>
            <a:pPr>
              <a:buFont typeface="Wingdings" panose="05000000000000000000" pitchFamily="2" charset="2"/>
              <a:buChar char="v"/>
            </a:pPr>
            <a:endParaRPr lang="cs-CZ" sz="1800" dirty="0"/>
          </a:p>
          <a:p>
            <a:pPr>
              <a:buFont typeface="Wingdings" panose="05000000000000000000" pitchFamily="2" charset="2"/>
              <a:buChar char="v"/>
            </a:pPr>
            <a:r>
              <a:rPr lang="cs-CZ" sz="1800" dirty="0"/>
              <a:t>Vysokoškolské vzdělávání je binární systém, který zahrnuje univerzitní a polytechnické </a:t>
            </a:r>
            <a:r>
              <a:rPr lang="cs-CZ" sz="1800" dirty="0" smtClean="0"/>
              <a:t>systémy</a:t>
            </a:r>
          </a:p>
          <a:p>
            <a:pPr>
              <a:buFont typeface="Wingdings" panose="05000000000000000000" pitchFamily="2" charset="2"/>
              <a:buChar char="v"/>
            </a:pPr>
            <a:endParaRPr lang="cs-CZ" sz="1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cs-CZ" sz="1800" dirty="0" smtClean="0"/>
              <a:t>V současné době stát jedná, zda bude povinné vzdělávání od 3, 4, 5 let</a:t>
            </a:r>
          </a:p>
          <a:p>
            <a:pPr>
              <a:buFont typeface="Wingdings" panose="05000000000000000000" pitchFamily="2" charset="2"/>
              <a:buChar char="v"/>
            </a:pPr>
            <a:endParaRPr lang="cs-CZ" sz="1800" dirty="0" smtClean="0"/>
          </a:p>
          <a:p>
            <a:pPr>
              <a:buFont typeface="Wingdings" panose="05000000000000000000" pitchFamily="2" charset="2"/>
              <a:buChar char="v"/>
            </a:pPr>
            <a:r>
              <a:rPr lang="cs-CZ" sz="1800" dirty="0" smtClean="0"/>
              <a:t>Pracovní doba učitelů v MŠ je 35 hodin týdně – 5 hodin přímé práce 2 hodiny nepřímé práce denně. Nepřímá práce probíhá v mateřské škole.</a:t>
            </a:r>
            <a:endParaRPr lang="cs-CZ" sz="1800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434" y="1"/>
            <a:ext cx="3365565" cy="85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999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/>
              <a:t>Portugalské mateřské školy</a:t>
            </a:r>
          </a:p>
        </p:txBody>
      </p:sp>
      <p:pic>
        <p:nvPicPr>
          <p:cNvPr id="7" name="Zástupný symbol pro obsah 6" descr="IMG-20210702-WA0005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9394" y="1482571"/>
            <a:ext cx="5540406" cy="4461823"/>
          </a:xfrm>
        </p:spPr>
      </p:pic>
      <p:pic>
        <p:nvPicPr>
          <p:cNvPr id="16" name="Zástupný symbol pro obsah 15" descr="IMG-20210702-WA0009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199" y="1482571"/>
            <a:ext cx="5466425" cy="4461823"/>
          </a:xfr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8370" y="-5936"/>
            <a:ext cx="3262860" cy="829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44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276348"/>
            <a:ext cx="10515600" cy="1325563"/>
          </a:xfrm>
        </p:spPr>
        <p:txBody>
          <a:bodyPr/>
          <a:lstStyle/>
          <a:p>
            <a:pPr algn="ctr"/>
            <a:r>
              <a:rPr lang="cs-CZ" b="1" dirty="0"/>
              <a:t>Mateřská a Základní škola </a:t>
            </a:r>
            <a:r>
              <a:rPr lang="cs-CZ" b="1" dirty="0" err="1"/>
              <a:t>Jardim</a:t>
            </a:r>
            <a:r>
              <a:rPr lang="cs-CZ" b="1" dirty="0"/>
              <a:t> – </a:t>
            </a:r>
            <a:br>
              <a:rPr lang="cs-CZ" b="1" dirty="0"/>
            </a:br>
            <a:r>
              <a:rPr lang="cs-CZ" b="1" dirty="0" err="1"/>
              <a:t>Escola</a:t>
            </a:r>
            <a:r>
              <a:rPr lang="cs-CZ" b="1" dirty="0"/>
              <a:t> </a:t>
            </a:r>
            <a:r>
              <a:rPr lang="cs-CZ" b="1" dirty="0" err="1"/>
              <a:t>Joao</a:t>
            </a:r>
            <a:r>
              <a:rPr lang="cs-CZ" b="1" dirty="0"/>
              <a:t> de Deus Faro</a:t>
            </a:r>
          </a:p>
        </p:txBody>
      </p:sp>
      <p:sp>
        <p:nvSpPr>
          <p:cNvPr id="3" name="Obdélník 2"/>
          <p:cNvSpPr/>
          <p:nvPr/>
        </p:nvSpPr>
        <p:spPr>
          <a:xfrm>
            <a:off x="1046826" y="1601911"/>
            <a:ext cx="1030697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cs-CZ" dirty="0"/>
              <a:t>Škola se převahou žáku s </a:t>
            </a:r>
            <a:r>
              <a:rPr lang="cs-CZ" dirty="0" smtClean="0"/>
              <a:t>OMJ, méně dětí s SVP.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cs-CZ" dirty="0" smtClean="0"/>
              <a:t>Polo-soukromá </a:t>
            </a:r>
            <a:r>
              <a:rPr lang="cs-CZ" dirty="0"/>
              <a:t>škola (IPSS) tzn. že určitou finanční část přispívá stát a určitou rodiče, kterým je vypočítávána dle jejich výdělku.</a:t>
            </a:r>
          </a:p>
          <a:p>
            <a:pPr>
              <a:buFont typeface="Wingdings" pitchFamily="2" charset="2"/>
              <a:buChar char="§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cs-CZ" dirty="0"/>
              <a:t>Ve stejné budově je zároveň MŠ a ZŠ. Děti se zde učí metodou čtení, kterou založil </a:t>
            </a:r>
            <a:r>
              <a:rPr lang="cs-CZ" b="1" dirty="0" err="1"/>
              <a:t>João</a:t>
            </a:r>
            <a:r>
              <a:rPr lang="cs-CZ" b="1" dirty="0"/>
              <a:t> de Deus. </a:t>
            </a:r>
            <a:r>
              <a:rPr lang="cs-CZ" dirty="0"/>
              <a:t>(Velká podobnost s Janem Amosem Komenským). Jeho syn založil síť mnoha školek ve kterých se používají uniformy. Cílem bylo dostupnější vzdělání pro všechny děti a smazání sociální nerovností.</a:t>
            </a:r>
          </a:p>
          <a:p>
            <a:pPr>
              <a:buFont typeface="Wingdings" pitchFamily="2" charset="2"/>
              <a:buChar char="§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cs-CZ" dirty="0"/>
              <a:t>Škola je sedmitřídní. V každé třídě je učitelka a asistentka pedagoga. Před hlavní činností tzn. 8:30- 9:00 je ve třídě přítomna asistentka a zodpovídá za děti. Totéž platí od 17:00-19:00. Při pobytu venku je za děti také zodpovědný asistent, ale pedagog je také přítomen.</a:t>
            </a:r>
          </a:p>
          <a:p>
            <a:endParaRPr lang="cs-CZ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cs-CZ" dirty="0"/>
              <a:t>Na specializované výchovy (HV, TV aj.) dochází externí specialista. Tělesná výchova probíhá především </a:t>
            </a:r>
            <a:r>
              <a:rPr lang="cs-CZ" dirty="0" smtClean="0"/>
              <a:t>venku. U každé třídy je velká terasa, kterou všichni využívají.</a:t>
            </a:r>
            <a:endParaRPr lang="cs-CZ" dirty="0"/>
          </a:p>
          <a:p>
            <a:pPr>
              <a:buFont typeface="Wingdings" pitchFamily="2" charset="2"/>
              <a:buChar char="§"/>
            </a:pPr>
            <a:endParaRPr lang="cs-CZ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cs-CZ" dirty="0"/>
              <a:t>Řízená činnost začíná v 9:00 četbou pohádky (15-30 min.) Poté následuje výuka čtení, psaní a počítání, která končí v 11:00. Následuje pobyt venku.  Asistent pomáhá individuálně dětem, které to potřebují. Výuka čtení je vedena v malých skupinách podle velké názorné knihy.</a:t>
            </a:r>
          </a:p>
          <a:p>
            <a:pPr>
              <a:buFont typeface="Wingdings" pitchFamily="2" charset="2"/>
              <a:buChar char="§"/>
            </a:pP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49855" y="0"/>
            <a:ext cx="2742145" cy="689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25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8200" y="187572"/>
            <a:ext cx="10515600" cy="1325563"/>
          </a:xfrm>
        </p:spPr>
        <p:txBody>
          <a:bodyPr/>
          <a:lstStyle/>
          <a:p>
            <a:r>
              <a:rPr lang="cs-CZ" b="1" dirty="0"/>
              <a:t>Systém uniforem a výuka dětí…</a:t>
            </a:r>
          </a:p>
        </p:txBody>
      </p:sp>
      <p:pic>
        <p:nvPicPr>
          <p:cNvPr id="10" name="Zástupný symbol pro obsah 9" descr="IMG-20210702-WA0020.jpg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800295" y="1083077"/>
            <a:ext cx="4024544" cy="5282212"/>
          </a:xfrm>
        </p:spPr>
      </p:pic>
      <p:pic>
        <p:nvPicPr>
          <p:cNvPr id="9" name="Zástupný symbol pro obsah 8" descr="IMG-20210702-WA0018.jpg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367161" y="1083077"/>
            <a:ext cx="4119239" cy="5282211"/>
          </a:xfr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539" y="0"/>
            <a:ext cx="4054191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46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84591" y="382678"/>
            <a:ext cx="4054191" cy="1030313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818" y="1948070"/>
            <a:ext cx="4863548" cy="3647661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437" y="2000475"/>
            <a:ext cx="4793675" cy="3595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30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574" y="541704"/>
            <a:ext cx="4054191" cy="1030313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6056" y="3766814"/>
            <a:ext cx="4806021" cy="360451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76066" y="1800561"/>
            <a:ext cx="3872022" cy="2904017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72210">
            <a:off x="7448676" y="1923587"/>
            <a:ext cx="4707367" cy="3530525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1761">
            <a:off x="120164" y="1070155"/>
            <a:ext cx="4312934" cy="3234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815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sz="half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175" y="1401555"/>
            <a:ext cx="4280452" cy="4907738"/>
          </a:xfrm>
        </p:spPr>
      </p:pic>
      <p:pic>
        <p:nvPicPr>
          <p:cNvPr id="5" name="Zástupný symbol pro obsah 4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2686" y="1647375"/>
            <a:ext cx="6019847" cy="4514885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8330" y="0"/>
            <a:ext cx="4054191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173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Zástupný obsah 7" descr="Obsah obrázku text, police, interiér, kniha&#10;&#10;Popis byl vytvořen automaticky">
            <a:extLst>
              <a:ext uri="{FF2B5EF4-FFF2-40B4-BE49-F238E27FC236}">
                <a16:creationId xmlns:a16="http://schemas.microsoft.com/office/drawing/2014/main" id="{49F35FA7-ACA6-4757-A861-A884BDD9DE2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8645" y="1686757"/>
            <a:ext cx="6116714" cy="4447406"/>
          </a:xfrm>
        </p:spPr>
      </p:pic>
      <p:pic>
        <p:nvPicPr>
          <p:cNvPr id="3" name="Zástupný symbol pro obsah 2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1258958" y="1302268"/>
            <a:ext cx="3801794" cy="5069059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147" y="117634"/>
            <a:ext cx="4054191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129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584" y="866917"/>
            <a:ext cx="4558748" cy="6078331"/>
          </a:xfrm>
          <a:prstGeom prst="rect">
            <a:avLst/>
          </a:prstGeom>
        </p:spPr>
      </p:pic>
      <p:pic>
        <p:nvPicPr>
          <p:cNvPr id="3" name="Obráze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529" y="866917"/>
            <a:ext cx="4707833" cy="6277110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7600" y="32030"/>
            <a:ext cx="4054191" cy="834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9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Zástupný symbol pro obsah 2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922643" y="185531"/>
            <a:ext cx="3485322" cy="4996069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811617" y="1845366"/>
            <a:ext cx="4770782" cy="3578086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02924" y="2567609"/>
            <a:ext cx="4903304" cy="3677478"/>
          </a:xfrm>
          <a:prstGeom prst="rect">
            <a:avLst/>
          </a:prstGeom>
        </p:spPr>
      </p:pic>
      <p:pic>
        <p:nvPicPr>
          <p:cNvPr id="2" name="Obrázek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86748" y="185531"/>
            <a:ext cx="4054191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67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6175A-C645-466F-97EF-108F5F8DB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Děkujeme za pozornost</a:t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r>
              <a:rPr lang="cs-CZ" sz="4800" dirty="0" smtClean="0"/>
              <a:t>Mgr. Ludmila MAŠKOVÁ</a:t>
            </a:r>
            <a:br>
              <a:rPr lang="cs-CZ" sz="4800" dirty="0" smtClean="0"/>
            </a:br>
            <a:r>
              <a:rPr lang="cs-CZ" sz="4800" dirty="0" smtClean="0"/>
              <a:t>Jana VÍTKOVÁ</a:t>
            </a:r>
            <a:endParaRPr lang="en-US" dirty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idx="1"/>
          </p:nvPr>
        </p:nvSpPr>
        <p:spPr>
          <a:xfrm>
            <a:off x="831850" y="5380383"/>
            <a:ext cx="10515600" cy="709267"/>
          </a:xfrm>
        </p:spPr>
        <p:txBody>
          <a:bodyPr>
            <a:normAutofit lnSpcReduction="10000"/>
          </a:bodyPr>
          <a:lstStyle/>
          <a:p>
            <a:r>
              <a:rPr lang="cs-CZ" dirty="0" smtClean="0"/>
              <a:t>Registrační </a:t>
            </a:r>
            <a:r>
              <a:rPr lang="cs-CZ" dirty="0"/>
              <a:t>číslo projektu: </a:t>
            </a:r>
            <a:r>
              <a:rPr lang="cs-CZ" dirty="0" smtClean="0"/>
              <a:t>CZ.02.3.X/0.0/0.0/20_081/0018288</a:t>
            </a:r>
            <a:br>
              <a:rPr lang="cs-CZ" dirty="0" smtClean="0"/>
            </a:br>
            <a:r>
              <a:rPr lang="cs-CZ" dirty="0" smtClean="0"/>
              <a:t>Název projektu: Šablony III pro Mateřskou školu DUHA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8330" y="376746"/>
            <a:ext cx="4054191" cy="1030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6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10878</TotalTime>
  <Words>648</Words>
  <Application>Microsoft Office PowerPoint</Application>
  <PresentationFormat>Širokoúhlá obrazovka</PresentationFormat>
  <Paragraphs>54</Paragraphs>
  <Slides>13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Theme</vt:lpstr>
      <vt:lpstr>Stáž Portugalsko, Faro 3. 10. 2022 – 7. 10. 2022</vt:lpstr>
      <vt:lpstr>Rozdíly mezi českým a portugalským školstvím</vt:lpstr>
      <vt:lpstr>Vzdělávací systém v Portugalsku</vt:lpstr>
      <vt:lpstr>Portugalské mateřské školy</vt:lpstr>
      <vt:lpstr>Mateřská a Základní škola Jardim –  Escola Joao de Deus Faro</vt:lpstr>
      <vt:lpstr>Systém uniforem a výuka dětí…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Děkujeme za pozornost  Mgr. Ludmila MAŠKOVÁ Jana VÍTKOVÁ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Stáž Alicante Španělsko 27.-30.5.2019</dc:title>
  <dc:creator>Maria Ivanecká</dc:creator>
  <cp:lastModifiedBy>skolka</cp:lastModifiedBy>
  <cp:revision>100</cp:revision>
  <dcterms:created xsi:type="dcterms:W3CDTF">2019-06-18T11:04:52Z</dcterms:created>
  <dcterms:modified xsi:type="dcterms:W3CDTF">2022-10-16T12:59:14Z</dcterms:modified>
</cp:coreProperties>
</file>